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1"/>
  </p:notesMasterIdLst>
  <p:sldIdLst>
    <p:sldId id="256" r:id="rId2"/>
    <p:sldId id="258" r:id="rId3"/>
    <p:sldId id="259" r:id="rId4"/>
    <p:sldId id="257" r:id="rId5"/>
    <p:sldId id="283" r:id="rId6"/>
    <p:sldId id="261" r:id="rId7"/>
    <p:sldId id="260" r:id="rId8"/>
    <p:sldId id="262" r:id="rId9"/>
    <p:sldId id="263" r:id="rId10"/>
    <p:sldId id="264" r:id="rId11"/>
    <p:sldId id="269" r:id="rId12"/>
    <p:sldId id="292" r:id="rId13"/>
    <p:sldId id="271" r:id="rId14"/>
    <p:sldId id="293" r:id="rId15"/>
    <p:sldId id="270" r:id="rId16"/>
    <p:sldId id="294" r:id="rId17"/>
    <p:sldId id="265" r:id="rId18"/>
    <p:sldId id="266" r:id="rId19"/>
    <p:sldId id="267" r:id="rId20"/>
    <p:sldId id="295" r:id="rId21"/>
    <p:sldId id="268" r:id="rId22"/>
    <p:sldId id="286" r:id="rId23"/>
    <p:sldId id="296" r:id="rId24"/>
    <p:sldId id="274" r:id="rId25"/>
    <p:sldId id="277" r:id="rId26"/>
    <p:sldId id="297" r:id="rId27"/>
    <p:sldId id="285" r:id="rId28"/>
    <p:sldId id="278" r:id="rId29"/>
    <p:sldId id="284" r:id="rId30"/>
    <p:sldId id="290" r:id="rId31"/>
    <p:sldId id="275" r:id="rId32"/>
    <p:sldId id="298" r:id="rId33"/>
    <p:sldId id="273" r:id="rId34"/>
    <p:sldId id="291" r:id="rId35"/>
    <p:sldId id="272" r:id="rId36"/>
    <p:sldId id="289" r:id="rId37"/>
    <p:sldId id="276" r:id="rId38"/>
    <p:sldId id="281" r:id="rId39"/>
    <p:sldId id="282"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2F63"/>
    <a:srgbClr val="0B5A97"/>
    <a:srgbClr val="011E45"/>
    <a:srgbClr val="08488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73" autoAdjust="0"/>
    <p:restoredTop sz="86893" autoAdjust="0"/>
  </p:normalViewPr>
  <p:slideViewPr>
    <p:cSldViewPr snapToGrid="0" showGuides="1">
      <p:cViewPr varScale="1">
        <p:scale>
          <a:sx n="71" d="100"/>
          <a:sy n="71" d="100"/>
        </p:scale>
        <p:origin x="1061" y="283"/>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microsoft.com/office/2016/11/relationships/changesInfo" Target="changesInfos/changesInfo1.xml"/><Relationship Id="rId20" Type="http://schemas.openxmlformats.org/officeDocument/2006/relationships/slide" Target="slides/slide19.xml"/><Relationship Id="rId41"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nathan Blundell" userId="60be3811-9603-44c9-8196-c677dca5006c" providerId="ADAL" clId="{C466D691-C07E-438E-BC7F-FEED3F7CECD6}"/>
    <pc:docChg chg="delSld">
      <pc:chgData name="Jonathan Blundell" userId="60be3811-9603-44c9-8196-c677dca5006c" providerId="ADAL" clId="{C466D691-C07E-438E-BC7F-FEED3F7CECD6}" dt="2025-06-09T03:11:49.987" v="0" actId="47"/>
      <pc:docMkLst>
        <pc:docMk/>
      </pc:docMkLst>
      <pc:sldChg chg="del">
        <pc:chgData name="Jonathan Blundell" userId="60be3811-9603-44c9-8196-c677dca5006c" providerId="ADAL" clId="{C466D691-C07E-438E-BC7F-FEED3F7CECD6}" dt="2025-06-09T03:11:49.987" v="0" actId="47"/>
        <pc:sldMkLst>
          <pc:docMk/>
          <pc:sldMk cId="2277354244" sldId="299"/>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DF69DC1-4208-4191-8E65-92ED57FBE208}" type="datetimeFigureOut">
              <a:rPr lang="en-US" smtClean="0"/>
              <a:t>6/8/2025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0365A4C-8648-48AB-BC49-9C74155371C7}" type="slidenum">
              <a:rPr lang="en-US" smtClean="0"/>
              <a:t>‹#›</a:t>
            </a:fld>
            <a:endParaRPr lang="en-US"/>
          </a:p>
        </p:txBody>
      </p:sp>
    </p:spTree>
    <p:extLst>
      <p:ext uri="{BB962C8B-B14F-4D97-AF65-F5344CB8AC3E}">
        <p14:creationId xmlns:p14="http://schemas.microsoft.com/office/powerpoint/2010/main" val="24976463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0365A4C-8648-48AB-BC49-9C74155371C7}" type="slidenum">
              <a:rPr lang="en-US" smtClean="0"/>
              <a:t>1</a:t>
            </a:fld>
            <a:endParaRPr lang="en-US"/>
          </a:p>
        </p:txBody>
      </p:sp>
    </p:spTree>
    <p:extLst>
      <p:ext uri="{BB962C8B-B14F-4D97-AF65-F5344CB8AC3E}">
        <p14:creationId xmlns:p14="http://schemas.microsoft.com/office/powerpoint/2010/main" val="23487890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0F54AD-94B1-88F3-34A7-1ECB730E3B7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F55FE0A-3BE2-8517-FA44-5CDDFA822A2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56EC158-54EF-C54C-91A3-E992684E2F4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5EA9FFB-F2BE-FD21-4155-32CD17D75CC3}"/>
              </a:ext>
            </a:extLst>
          </p:cNvPr>
          <p:cNvSpPr>
            <a:spLocks noGrp="1"/>
          </p:cNvSpPr>
          <p:nvPr>
            <p:ph type="sldNum" sz="quarter" idx="5"/>
          </p:nvPr>
        </p:nvSpPr>
        <p:spPr/>
        <p:txBody>
          <a:bodyPr/>
          <a:lstStyle/>
          <a:p>
            <a:fld id="{D0365A4C-8648-48AB-BC49-9C74155371C7}" type="slidenum">
              <a:rPr lang="en-US" smtClean="0"/>
              <a:t>15</a:t>
            </a:fld>
            <a:endParaRPr lang="en-US"/>
          </a:p>
        </p:txBody>
      </p:sp>
    </p:spTree>
    <p:extLst>
      <p:ext uri="{BB962C8B-B14F-4D97-AF65-F5344CB8AC3E}">
        <p14:creationId xmlns:p14="http://schemas.microsoft.com/office/powerpoint/2010/main" val="29476078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A9F763-59D7-9F9C-887C-2B2B9DBDF91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38324D4-FF2A-0503-AA7A-05C9BBA6C71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B9084CA-A91E-2030-D27D-197D2165E7C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925DA22-0831-0BF1-C084-AF592CC4A69D}"/>
              </a:ext>
            </a:extLst>
          </p:cNvPr>
          <p:cNvSpPr>
            <a:spLocks noGrp="1"/>
          </p:cNvSpPr>
          <p:nvPr>
            <p:ph type="sldNum" sz="quarter" idx="5"/>
          </p:nvPr>
        </p:nvSpPr>
        <p:spPr/>
        <p:txBody>
          <a:bodyPr/>
          <a:lstStyle/>
          <a:p>
            <a:fld id="{D0365A4C-8648-48AB-BC49-9C74155371C7}" type="slidenum">
              <a:rPr lang="en-US" smtClean="0"/>
              <a:t>16</a:t>
            </a:fld>
            <a:endParaRPr lang="en-US"/>
          </a:p>
        </p:txBody>
      </p:sp>
    </p:spTree>
    <p:extLst>
      <p:ext uri="{BB962C8B-B14F-4D97-AF65-F5344CB8AC3E}">
        <p14:creationId xmlns:p14="http://schemas.microsoft.com/office/powerpoint/2010/main" val="13561854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0365A4C-8648-48AB-BC49-9C74155371C7}" type="slidenum">
              <a:rPr lang="en-US" smtClean="0"/>
              <a:t>17</a:t>
            </a:fld>
            <a:endParaRPr lang="en-US"/>
          </a:p>
        </p:txBody>
      </p:sp>
    </p:spTree>
    <p:extLst>
      <p:ext uri="{BB962C8B-B14F-4D97-AF65-F5344CB8AC3E}">
        <p14:creationId xmlns:p14="http://schemas.microsoft.com/office/powerpoint/2010/main" val="37613641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CE899A-7FAB-4E57-697D-AE839463005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52B4407-A34C-BD69-F6BF-49D52479955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5479C1B-6C43-DF6E-09AD-907BE2AA397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33E7D9A-6821-CD8E-082D-E393F0ED28E2}"/>
              </a:ext>
            </a:extLst>
          </p:cNvPr>
          <p:cNvSpPr>
            <a:spLocks noGrp="1"/>
          </p:cNvSpPr>
          <p:nvPr>
            <p:ph type="sldNum" sz="quarter" idx="5"/>
          </p:nvPr>
        </p:nvSpPr>
        <p:spPr/>
        <p:txBody>
          <a:bodyPr/>
          <a:lstStyle/>
          <a:p>
            <a:fld id="{D0365A4C-8648-48AB-BC49-9C74155371C7}" type="slidenum">
              <a:rPr lang="en-US" smtClean="0"/>
              <a:t>18</a:t>
            </a:fld>
            <a:endParaRPr lang="en-US"/>
          </a:p>
        </p:txBody>
      </p:sp>
    </p:spTree>
    <p:extLst>
      <p:ext uri="{BB962C8B-B14F-4D97-AF65-F5344CB8AC3E}">
        <p14:creationId xmlns:p14="http://schemas.microsoft.com/office/powerpoint/2010/main" val="3873014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98CC7A-04F9-CC9B-C213-2CD16998BDC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456F8D8-CF9F-0E4F-C413-7AA53437AF0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88F4B77-3561-E42B-61F7-F1C3A4EF9EE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EAADD7A-33E7-9CB3-4DAA-769B816C0605}"/>
              </a:ext>
            </a:extLst>
          </p:cNvPr>
          <p:cNvSpPr>
            <a:spLocks noGrp="1"/>
          </p:cNvSpPr>
          <p:nvPr>
            <p:ph type="sldNum" sz="quarter" idx="5"/>
          </p:nvPr>
        </p:nvSpPr>
        <p:spPr/>
        <p:txBody>
          <a:bodyPr/>
          <a:lstStyle/>
          <a:p>
            <a:fld id="{D0365A4C-8648-48AB-BC49-9C74155371C7}" type="slidenum">
              <a:rPr lang="en-US" smtClean="0"/>
              <a:t>19</a:t>
            </a:fld>
            <a:endParaRPr lang="en-US"/>
          </a:p>
        </p:txBody>
      </p:sp>
    </p:spTree>
    <p:extLst>
      <p:ext uri="{BB962C8B-B14F-4D97-AF65-F5344CB8AC3E}">
        <p14:creationId xmlns:p14="http://schemas.microsoft.com/office/powerpoint/2010/main" val="40142089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17FAAE-145E-F746-54E9-89D8F50FF74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7B65E92-EF84-047D-3778-36FFBD4733D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1488F4-7464-28F2-3207-2F19538F6AA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6D429E4-5612-71C0-4EF7-0002A5A537AC}"/>
              </a:ext>
            </a:extLst>
          </p:cNvPr>
          <p:cNvSpPr>
            <a:spLocks noGrp="1"/>
          </p:cNvSpPr>
          <p:nvPr>
            <p:ph type="sldNum" sz="quarter" idx="5"/>
          </p:nvPr>
        </p:nvSpPr>
        <p:spPr/>
        <p:txBody>
          <a:bodyPr/>
          <a:lstStyle/>
          <a:p>
            <a:fld id="{D0365A4C-8648-48AB-BC49-9C74155371C7}" type="slidenum">
              <a:rPr lang="en-US" smtClean="0"/>
              <a:t>20</a:t>
            </a:fld>
            <a:endParaRPr lang="en-US"/>
          </a:p>
        </p:txBody>
      </p:sp>
    </p:spTree>
    <p:extLst>
      <p:ext uri="{BB962C8B-B14F-4D97-AF65-F5344CB8AC3E}">
        <p14:creationId xmlns:p14="http://schemas.microsoft.com/office/powerpoint/2010/main" val="15543058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692C79-5872-A16B-B7F7-F37F0B5FB72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B6C2775-402B-BB79-1EDE-3F62AC857A9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2DCF732-BFBE-DF1C-6055-2BB7E956947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C08DBC9-6168-EF4B-5C42-0CA7CECF6E02}"/>
              </a:ext>
            </a:extLst>
          </p:cNvPr>
          <p:cNvSpPr>
            <a:spLocks noGrp="1"/>
          </p:cNvSpPr>
          <p:nvPr>
            <p:ph type="sldNum" sz="quarter" idx="5"/>
          </p:nvPr>
        </p:nvSpPr>
        <p:spPr/>
        <p:txBody>
          <a:bodyPr/>
          <a:lstStyle/>
          <a:p>
            <a:fld id="{D0365A4C-8648-48AB-BC49-9C74155371C7}" type="slidenum">
              <a:rPr lang="en-US" smtClean="0"/>
              <a:t>21</a:t>
            </a:fld>
            <a:endParaRPr lang="en-US"/>
          </a:p>
        </p:txBody>
      </p:sp>
    </p:spTree>
    <p:extLst>
      <p:ext uri="{BB962C8B-B14F-4D97-AF65-F5344CB8AC3E}">
        <p14:creationId xmlns:p14="http://schemas.microsoft.com/office/powerpoint/2010/main" val="37877284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D3FD68-48CC-4565-4453-0F8FC75B2BA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E6DEEE4-3526-7DAE-A4F2-B2399857BB1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E948D68-FF51-F420-9C47-DF3A1F59225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F604FE3-A769-AF93-C51B-89FCBD714FB3}"/>
              </a:ext>
            </a:extLst>
          </p:cNvPr>
          <p:cNvSpPr>
            <a:spLocks noGrp="1"/>
          </p:cNvSpPr>
          <p:nvPr>
            <p:ph type="sldNum" sz="quarter" idx="5"/>
          </p:nvPr>
        </p:nvSpPr>
        <p:spPr/>
        <p:txBody>
          <a:bodyPr/>
          <a:lstStyle/>
          <a:p>
            <a:fld id="{D0365A4C-8648-48AB-BC49-9C74155371C7}" type="slidenum">
              <a:rPr lang="en-US" smtClean="0"/>
              <a:t>22</a:t>
            </a:fld>
            <a:endParaRPr lang="en-US"/>
          </a:p>
        </p:txBody>
      </p:sp>
    </p:spTree>
    <p:extLst>
      <p:ext uri="{BB962C8B-B14F-4D97-AF65-F5344CB8AC3E}">
        <p14:creationId xmlns:p14="http://schemas.microsoft.com/office/powerpoint/2010/main" val="41136695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B2BDD1-6222-4929-BDAD-7685A31C086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5C3522-7610-6267-314D-575867AEE95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EC506B2-FFAA-AAE5-88CA-56AA21A2FF7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1408467-9E78-C60C-D378-80F64BE59DBD}"/>
              </a:ext>
            </a:extLst>
          </p:cNvPr>
          <p:cNvSpPr>
            <a:spLocks noGrp="1"/>
          </p:cNvSpPr>
          <p:nvPr>
            <p:ph type="sldNum" sz="quarter" idx="5"/>
          </p:nvPr>
        </p:nvSpPr>
        <p:spPr/>
        <p:txBody>
          <a:bodyPr/>
          <a:lstStyle/>
          <a:p>
            <a:fld id="{D0365A4C-8648-48AB-BC49-9C74155371C7}" type="slidenum">
              <a:rPr lang="en-US" smtClean="0"/>
              <a:t>23</a:t>
            </a:fld>
            <a:endParaRPr lang="en-US"/>
          </a:p>
        </p:txBody>
      </p:sp>
    </p:spTree>
    <p:extLst>
      <p:ext uri="{BB962C8B-B14F-4D97-AF65-F5344CB8AC3E}">
        <p14:creationId xmlns:p14="http://schemas.microsoft.com/office/powerpoint/2010/main" val="33801709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13E79F-5290-9E88-6BA2-B6B753A07AB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4009A55-4A59-5424-71B5-FEF19FB2DB8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D66ACF9-4E49-504E-333D-560909E85A2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BEBA987-C636-6362-C2A5-7B0AD630F1E0}"/>
              </a:ext>
            </a:extLst>
          </p:cNvPr>
          <p:cNvSpPr>
            <a:spLocks noGrp="1"/>
          </p:cNvSpPr>
          <p:nvPr>
            <p:ph type="sldNum" sz="quarter" idx="5"/>
          </p:nvPr>
        </p:nvSpPr>
        <p:spPr/>
        <p:txBody>
          <a:bodyPr/>
          <a:lstStyle/>
          <a:p>
            <a:fld id="{D0365A4C-8648-48AB-BC49-9C74155371C7}" type="slidenum">
              <a:rPr lang="en-US" smtClean="0"/>
              <a:t>24</a:t>
            </a:fld>
            <a:endParaRPr lang="en-US"/>
          </a:p>
        </p:txBody>
      </p:sp>
    </p:spTree>
    <p:extLst>
      <p:ext uri="{BB962C8B-B14F-4D97-AF65-F5344CB8AC3E}">
        <p14:creationId xmlns:p14="http://schemas.microsoft.com/office/powerpoint/2010/main" val="6628292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Since I wrote the bulk of this presentation, Google has released their new Veo modeling tool with some AMAZING results – not covering that today.</a:t>
            </a:r>
          </a:p>
        </p:txBody>
      </p:sp>
      <p:sp>
        <p:nvSpPr>
          <p:cNvPr id="4" name="Slide Number Placeholder 3"/>
          <p:cNvSpPr>
            <a:spLocks noGrp="1"/>
          </p:cNvSpPr>
          <p:nvPr>
            <p:ph type="sldNum" sz="quarter" idx="5"/>
          </p:nvPr>
        </p:nvSpPr>
        <p:spPr/>
        <p:txBody>
          <a:bodyPr/>
          <a:lstStyle/>
          <a:p>
            <a:fld id="{D0365A4C-8648-48AB-BC49-9C74155371C7}" type="slidenum">
              <a:rPr lang="en-US" smtClean="0"/>
              <a:t>5</a:t>
            </a:fld>
            <a:endParaRPr lang="en-US"/>
          </a:p>
        </p:txBody>
      </p:sp>
    </p:spTree>
    <p:extLst>
      <p:ext uri="{BB962C8B-B14F-4D97-AF65-F5344CB8AC3E}">
        <p14:creationId xmlns:p14="http://schemas.microsoft.com/office/powerpoint/2010/main" val="425695800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3BCE08-B4F5-ABEC-928C-677B2E62B15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86D5F2A-1F84-FFFD-8D62-62D59F9F462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580915E-1E48-C55F-93EA-85C0570AA66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4918AA1-6AA0-258C-46E0-55CB7D290957}"/>
              </a:ext>
            </a:extLst>
          </p:cNvPr>
          <p:cNvSpPr>
            <a:spLocks noGrp="1"/>
          </p:cNvSpPr>
          <p:nvPr>
            <p:ph type="sldNum" sz="quarter" idx="5"/>
          </p:nvPr>
        </p:nvSpPr>
        <p:spPr/>
        <p:txBody>
          <a:bodyPr/>
          <a:lstStyle/>
          <a:p>
            <a:fld id="{D0365A4C-8648-48AB-BC49-9C74155371C7}" type="slidenum">
              <a:rPr lang="en-US" smtClean="0"/>
              <a:t>25</a:t>
            </a:fld>
            <a:endParaRPr lang="en-US"/>
          </a:p>
        </p:txBody>
      </p:sp>
    </p:spTree>
    <p:extLst>
      <p:ext uri="{BB962C8B-B14F-4D97-AF65-F5344CB8AC3E}">
        <p14:creationId xmlns:p14="http://schemas.microsoft.com/office/powerpoint/2010/main" val="39887896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755135-70E3-D6AA-4DD6-D5FA9016A4E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A8D7BD-B9EB-4F64-4B16-7D7DCA96DB8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C8F2A35-69D8-A4BF-174A-B865CF8BA87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C121274-4D74-F2BA-C1DD-D44FA07B11CE}"/>
              </a:ext>
            </a:extLst>
          </p:cNvPr>
          <p:cNvSpPr>
            <a:spLocks noGrp="1"/>
          </p:cNvSpPr>
          <p:nvPr>
            <p:ph type="sldNum" sz="quarter" idx="5"/>
          </p:nvPr>
        </p:nvSpPr>
        <p:spPr/>
        <p:txBody>
          <a:bodyPr/>
          <a:lstStyle/>
          <a:p>
            <a:fld id="{D0365A4C-8648-48AB-BC49-9C74155371C7}" type="slidenum">
              <a:rPr lang="en-US" smtClean="0"/>
              <a:t>26</a:t>
            </a:fld>
            <a:endParaRPr lang="en-US"/>
          </a:p>
        </p:txBody>
      </p:sp>
    </p:spTree>
    <p:extLst>
      <p:ext uri="{BB962C8B-B14F-4D97-AF65-F5344CB8AC3E}">
        <p14:creationId xmlns:p14="http://schemas.microsoft.com/office/powerpoint/2010/main" val="1671287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3BCE08-B4F5-ABEC-928C-677B2E62B15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86D5F2A-1F84-FFFD-8D62-62D59F9F462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580915E-1E48-C55F-93EA-85C0570AA66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4918AA1-6AA0-258C-46E0-55CB7D290957}"/>
              </a:ext>
            </a:extLst>
          </p:cNvPr>
          <p:cNvSpPr>
            <a:spLocks noGrp="1"/>
          </p:cNvSpPr>
          <p:nvPr>
            <p:ph type="sldNum" sz="quarter" idx="5"/>
          </p:nvPr>
        </p:nvSpPr>
        <p:spPr/>
        <p:txBody>
          <a:bodyPr/>
          <a:lstStyle/>
          <a:p>
            <a:fld id="{D0365A4C-8648-48AB-BC49-9C74155371C7}" type="slidenum">
              <a:rPr lang="en-US" smtClean="0"/>
              <a:t>27</a:t>
            </a:fld>
            <a:endParaRPr lang="en-US"/>
          </a:p>
        </p:txBody>
      </p:sp>
    </p:spTree>
    <p:extLst>
      <p:ext uri="{BB962C8B-B14F-4D97-AF65-F5344CB8AC3E}">
        <p14:creationId xmlns:p14="http://schemas.microsoft.com/office/powerpoint/2010/main" val="398878966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2A40E1-AA4B-6CDB-63DA-90005213C42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B63D345-E474-0CF8-F165-1263A6155BD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E923DB0-20DA-1C9E-D4F9-52E4BD009F1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3F9E5C8-EB4F-9029-4EF4-0D87FE32E84E}"/>
              </a:ext>
            </a:extLst>
          </p:cNvPr>
          <p:cNvSpPr>
            <a:spLocks noGrp="1"/>
          </p:cNvSpPr>
          <p:nvPr>
            <p:ph type="sldNum" sz="quarter" idx="5"/>
          </p:nvPr>
        </p:nvSpPr>
        <p:spPr/>
        <p:txBody>
          <a:bodyPr/>
          <a:lstStyle/>
          <a:p>
            <a:fld id="{D0365A4C-8648-48AB-BC49-9C74155371C7}" type="slidenum">
              <a:rPr lang="en-US" smtClean="0"/>
              <a:t>28</a:t>
            </a:fld>
            <a:endParaRPr lang="en-US"/>
          </a:p>
        </p:txBody>
      </p:sp>
    </p:spTree>
    <p:extLst>
      <p:ext uri="{BB962C8B-B14F-4D97-AF65-F5344CB8AC3E}">
        <p14:creationId xmlns:p14="http://schemas.microsoft.com/office/powerpoint/2010/main" val="300858922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E91799-7323-0A83-22AA-58460046F52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FE784D0-4D53-6FC4-509F-79D883B09F1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DCF5E1A-A832-380C-851C-31517E590A7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8363A01-AE74-4EC5-6FB3-BD20A6F55E13}"/>
              </a:ext>
            </a:extLst>
          </p:cNvPr>
          <p:cNvSpPr>
            <a:spLocks noGrp="1"/>
          </p:cNvSpPr>
          <p:nvPr>
            <p:ph type="sldNum" sz="quarter" idx="5"/>
          </p:nvPr>
        </p:nvSpPr>
        <p:spPr/>
        <p:txBody>
          <a:bodyPr/>
          <a:lstStyle/>
          <a:p>
            <a:fld id="{D0365A4C-8648-48AB-BC49-9C74155371C7}" type="slidenum">
              <a:rPr lang="en-US" smtClean="0"/>
              <a:t>29</a:t>
            </a:fld>
            <a:endParaRPr lang="en-US"/>
          </a:p>
        </p:txBody>
      </p:sp>
    </p:spTree>
    <p:extLst>
      <p:ext uri="{BB962C8B-B14F-4D97-AF65-F5344CB8AC3E}">
        <p14:creationId xmlns:p14="http://schemas.microsoft.com/office/powerpoint/2010/main" val="426571216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24813B-9F33-2EF6-3A25-4EA41E0A30A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10F2E40-4D5C-0A05-5635-BC7035FA628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065B0E0-BD22-F3A6-BDAE-F538EE8D1D2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D12D570-296A-6606-D47A-9796748DE51B}"/>
              </a:ext>
            </a:extLst>
          </p:cNvPr>
          <p:cNvSpPr>
            <a:spLocks noGrp="1"/>
          </p:cNvSpPr>
          <p:nvPr>
            <p:ph type="sldNum" sz="quarter" idx="5"/>
          </p:nvPr>
        </p:nvSpPr>
        <p:spPr/>
        <p:txBody>
          <a:bodyPr/>
          <a:lstStyle/>
          <a:p>
            <a:fld id="{D0365A4C-8648-48AB-BC49-9C74155371C7}" type="slidenum">
              <a:rPr lang="en-US" smtClean="0"/>
              <a:t>30</a:t>
            </a:fld>
            <a:endParaRPr lang="en-US"/>
          </a:p>
        </p:txBody>
      </p:sp>
    </p:spTree>
    <p:extLst>
      <p:ext uri="{BB962C8B-B14F-4D97-AF65-F5344CB8AC3E}">
        <p14:creationId xmlns:p14="http://schemas.microsoft.com/office/powerpoint/2010/main" val="162792039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F05776-63CF-A2DB-AB3A-BF32A9B1573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8D33188-5A41-F43C-AC44-0A8D9DA2FF4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0DC892D-DA1E-CBCD-ECBE-A0415600B941}"/>
              </a:ext>
            </a:extLst>
          </p:cNvPr>
          <p:cNvSpPr>
            <a:spLocks noGrp="1"/>
          </p:cNvSpPr>
          <p:nvPr>
            <p:ph type="body" idx="1"/>
          </p:nvPr>
        </p:nvSpPr>
        <p:spPr/>
        <p:txBody>
          <a:bodyPr/>
          <a:lstStyle/>
          <a:p>
            <a:r>
              <a:rPr lang="en-US" dirty="0"/>
              <a:t>It’s a good idea to verify this information as some of it may be outdated … BUT the analysis of your own data is definitely key because it’s the data your students are using to compare you to other institutions. So is it correct on your website and elsewhere?</a:t>
            </a:r>
          </a:p>
        </p:txBody>
      </p:sp>
      <p:sp>
        <p:nvSpPr>
          <p:cNvPr id="4" name="Slide Number Placeholder 3">
            <a:extLst>
              <a:ext uri="{FF2B5EF4-FFF2-40B4-BE49-F238E27FC236}">
                <a16:creationId xmlns:a16="http://schemas.microsoft.com/office/drawing/2014/main" id="{8D51E86B-5176-0121-43EF-0632C9527D52}"/>
              </a:ext>
            </a:extLst>
          </p:cNvPr>
          <p:cNvSpPr>
            <a:spLocks noGrp="1"/>
          </p:cNvSpPr>
          <p:nvPr>
            <p:ph type="sldNum" sz="quarter" idx="5"/>
          </p:nvPr>
        </p:nvSpPr>
        <p:spPr/>
        <p:txBody>
          <a:bodyPr/>
          <a:lstStyle/>
          <a:p>
            <a:fld id="{D0365A4C-8648-48AB-BC49-9C74155371C7}" type="slidenum">
              <a:rPr lang="en-US" smtClean="0"/>
              <a:t>31</a:t>
            </a:fld>
            <a:endParaRPr lang="en-US"/>
          </a:p>
        </p:txBody>
      </p:sp>
    </p:spTree>
    <p:extLst>
      <p:ext uri="{BB962C8B-B14F-4D97-AF65-F5344CB8AC3E}">
        <p14:creationId xmlns:p14="http://schemas.microsoft.com/office/powerpoint/2010/main" val="376034297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3C1B50-FB35-9BDB-B04D-F2BF2486021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7A0A75D-9EB0-58C5-1A74-D251F29CA82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FE7B9BF-F3C8-1764-B7A1-5331AFD9D00F}"/>
              </a:ext>
            </a:extLst>
          </p:cNvPr>
          <p:cNvSpPr>
            <a:spLocks noGrp="1"/>
          </p:cNvSpPr>
          <p:nvPr>
            <p:ph type="body" idx="1"/>
          </p:nvPr>
        </p:nvSpPr>
        <p:spPr/>
        <p:txBody>
          <a:bodyPr/>
          <a:lstStyle/>
          <a:p>
            <a:r>
              <a:rPr lang="en-US" dirty="0"/>
              <a:t>It’s a good idea to verify this information as some of it may be outdated … BUT the analysis of your own data is definitely key because it’s the data your students are using to compare you to other institutions. So is it correct on your website and elsewhere?</a:t>
            </a:r>
          </a:p>
        </p:txBody>
      </p:sp>
      <p:sp>
        <p:nvSpPr>
          <p:cNvPr id="4" name="Slide Number Placeholder 3">
            <a:extLst>
              <a:ext uri="{FF2B5EF4-FFF2-40B4-BE49-F238E27FC236}">
                <a16:creationId xmlns:a16="http://schemas.microsoft.com/office/drawing/2014/main" id="{BED7070F-DC1C-1DCB-1B4D-638BE9F32285}"/>
              </a:ext>
            </a:extLst>
          </p:cNvPr>
          <p:cNvSpPr>
            <a:spLocks noGrp="1"/>
          </p:cNvSpPr>
          <p:nvPr>
            <p:ph type="sldNum" sz="quarter" idx="5"/>
          </p:nvPr>
        </p:nvSpPr>
        <p:spPr/>
        <p:txBody>
          <a:bodyPr/>
          <a:lstStyle/>
          <a:p>
            <a:fld id="{D0365A4C-8648-48AB-BC49-9C74155371C7}" type="slidenum">
              <a:rPr lang="en-US" smtClean="0"/>
              <a:t>32</a:t>
            </a:fld>
            <a:endParaRPr lang="en-US"/>
          </a:p>
        </p:txBody>
      </p:sp>
    </p:spTree>
    <p:extLst>
      <p:ext uri="{BB962C8B-B14F-4D97-AF65-F5344CB8AC3E}">
        <p14:creationId xmlns:p14="http://schemas.microsoft.com/office/powerpoint/2010/main" val="107528473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EA4AE7-B728-0C6E-4B38-D8C40200814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769455C-EE8E-D67F-354D-92B7CF794D2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C4F6587-689B-575A-6553-DF72131ADDE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AB13511-1A76-FA3B-EB9F-21F23594DC27}"/>
              </a:ext>
            </a:extLst>
          </p:cNvPr>
          <p:cNvSpPr>
            <a:spLocks noGrp="1"/>
          </p:cNvSpPr>
          <p:nvPr>
            <p:ph type="sldNum" sz="quarter" idx="5"/>
          </p:nvPr>
        </p:nvSpPr>
        <p:spPr/>
        <p:txBody>
          <a:bodyPr/>
          <a:lstStyle/>
          <a:p>
            <a:fld id="{D0365A4C-8648-48AB-BC49-9C74155371C7}" type="slidenum">
              <a:rPr lang="en-US" smtClean="0"/>
              <a:t>33</a:t>
            </a:fld>
            <a:endParaRPr lang="en-US"/>
          </a:p>
        </p:txBody>
      </p:sp>
    </p:spTree>
    <p:extLst>
      <p:ext uri="{BB962C8B-B14F-4D97-AF65-F5344CB8AC3E}">
        <p14:creationId xmlns:p14="http://schemas.microsoft.com/office/powerpoint/2010/main" val="103328059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743561-2F01-3D49-D765-591DA9217AA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9DFF00F-F7F0-2FF4-EA3F-FD7FE3F8577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F132824-3688-2A88-F33F-4BE6B326F6F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355A78C-431F-45A4-749C-F3BB0EA2E1BF}"/>
              </a:ext>
            </a:extLst>
          </p:cNvPr>
          <p:cNvSpPr>
            <a:spLocks noGrp="1"/>
          </p:cNvSpPr>
          <p:nvPr>
            <p:ph type="sldNum" sz="quarter" idx="5"/>
          </p:nvPr>
        </p:nvSpPr>
        <p:spPr/>
        <p:txBody>
          <a:bodyPr/>
          <a:lstStyle/>
          <a:p>
            <a:fld id="{D0365A4C-8648-48AB-BC49-9C74155371C7}" type="slidenum">
              <a:rPr lang="en-US" smtClean="0"/>
              <a:t>34</a:t>
            </a:fld>
            <a:endParaRPr lang="en-US"/>
          </a:p>
        </p:txBody>
      </p:sp>
    </p:spTree>
    <p:extLst>
      <p:ext uri="{BB962C8B-B14F-4D97-AF65-F5344CB8AC3E}">
        <p14:creationId xmlns:p14="http://schemas.microsoft.com/office/powerpoint/2010/main" val="27292567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latin typeface="Roboto" panose="02000000000000000000" pitchFamily="2" charset="0"/>
                <a:ea typeface="Roboto" panose="02000000000000000000" pitchFamily="2" charset="0"/>
              </a:rPr>
              <a:t>Day </a:t>
            </a:r>
            <a:r>
              <a:rPr lang="en-US" dirty="0" err="1">
                <a:solidFill>
                  <a:schemeClr val="bg1"/>
                </a:solidFill>
                <a:latin typeface="Roboto" panose="02000000000000000000" pitchFamily="2" charset="0"/>
                <a:ea typeface="Roboto" panose="02000000000000000000" pitchFamily="2" charset="0"/>
              </a:rPr>
              <a:t>Kibilds</a:t>
            </a:r>
            <a:r>
              <a:rPr lang="en-US" dirty="0">
                <a:solidFill>
                  <a:schemeClr val="bg1"/>
                </a:solidFill>
                <a:latin typeface="Roboto" panose="02000000000000000000" pitchFamily="2" charset="0"/>
                <a:ea typeface="Roboto" panose="02000000000000000000" pitchFamily="2" charset="0"/>
              </a:rPr>
              <a:t> compared her AI to her Severance “Innie” – they do all the work for us</a:t>
            </a:r>
          </a:p>
          <a:p>
            <a:endParaRPr lang="en-US" dirty="0"/>
          </a:p>
        </p:txBody>
      </p:sp>
      <p:sp>
        <p:nvSpPr>
          <p:cNvPr id="4" name="Slide Number Placeholder 3"/>
          <p:cNvSpPr>
            <a:spLocks noGrp="1"/>
          </p:cNvSpPr>
          <p:nvPr>
            <p:ph type="sldNum" sz="quarter" idx="5"/>
          </p:nvPr>
        </p:nvSpPr>
        <p:spPr/>
        <p:txBody>
          <a:bodyPr/>
          <a:lstStyle/>
          <a:p>
            <a:fld id="{D0365A4C-8648-48AB-BC49-9C74155371C7}" type="slidenum">
              <a:rPr lang="en-US" smtClean="0"/>
              <a:t>7</a:t>
            </a:fld>
            <a:endParaRPr lang="en-US"/>
          </a:p>
        </p:txBody>
      </p:sp>
    </p:spTree>
    <p:extLst>
      <p:ext uri="{BB962C8B-B14F-4D97-AF65-F5344CB8AC3E}">
        <p14:creationId xmlns:p14="http://schemas.microsoft.com/office/powerpoint/2010/main" val="119731724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CEAC5F-82F1-44C3-589A-B4B176B06F4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A65D5AE-0DCF-F4BF-D7A5-34A9F0BA5DA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080E1BD-3173-274C-B6E0-3937B4E6FF3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74E95BF-9075-D11D-8AEE-479E24D83206}"/>
              </a:ext>
            </a:extLst>
          </p:cNvPr>
          <p:cNvSpPr>
            <a:spLocks noGrp="1"/>
          </p:cNvSpPr>
          <p:nvPr>
            <p:ph type="sldNum" sz="quarter" idx="5"/>
          </p:nvPr>
        </p:nvSpPr>
        <p:spPr/>
        <p:txBody>
          <a:bodyPr/>
          <a:lstStyle/>
          <a:p>
            <a:fld id="{D0365A4C-8648-48AB-BC49-9C74155371C7}" type="slidenum">
              <a:rPr lang="en-US" smtClean="0"/>
              <a:t>35</a:t>
            </a:fld>
            <a:endParaRPr lang="en-US"/>
          </a:p>
        </p:txBody>
      </p:sp>
    </p:spTree>
    <p:extLst>
      <p:ext uri="{BB962C8B-B14F-4D97-AF65-F5344CB8AC3E}">
        <p14:creationId xmlns:p14="http://schemas.microsoft.com/office/powerpoint/2010/main" val="40767139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8AAC3A-F054-BC46-D1EB-19F77868796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05D5BEC-3026-F4E1-6F65-F9B1A44DAEF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E63A717-271D-2CE8-5F5C-491833AE5B2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6AE7F76-9508-16C6-CB46-BCE98D84415E}"/>
              </a:ext>
            </a:extLst>
          </p:cNvPr>
          <p:cNvSpPr>
            <a:spLocks noGrp="1"/>
          </p:cNvSpPr>
          <p:nvPr>
            <p:ph type="sldNum" sz="quarter" idx="5"/>
          </p:nvPr>
        </p:nvSpPr>
        <p:spPr/>
        <p:txBody>
          <a:bodyPr/>
          <a:lstStyle/>
          <a:p>
            <a:fld id="{D0365A4C-8648-48AB-BC49-9C74155371C7}" type="slidenum">
              <a:rPr lang="en-US" smtClean="0"/>
              <a:t>36</a:t>
            </a:fld>
            <a:endParaRPr lang="en-US"/>
          </a:p>
        </p:txBody>
      </p:sp>
    </p:spTree>
    <p:extLst>
      <p:ext uri="{BB962C8B-B14F-4D97-AF65-F5344CB8AC3E}">
        <p14:creationId xmlns:p14="http://schemas.microsoft.com/office/powerpoint/2010/main" val="27526541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AF799D-4154-0255-0BCF-55DD89408DB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931C6B8-56FD-F0C8-29F4-970B3DA9F76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AE1A977-4B13-B01A-111B-DD2D0E59EF9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4F89C1C-9FAB-C95E-B1BA-F8226ABDD515}"/>
              </a:ext>
            </a:extLst>
          </p:cNvPr>
          <p:cNvSpPr>
            <a:spLocks noGrp="1"/>
          </p:cNvSpPr>
          <p:nvPr>
            <p:ph type="sldNum" sz="quarter" idx="5"/>
          </p:nvPr>
        </p:nvSpPr>
        <p:spPr/>
        <p:txBody>
          <a:bodyPr/>
          <a:lstStyle/>
          <a:p>
            <a:fld id="{D0365A4C-8648-48AB-BC49-9C74155371C7}" type="slidenum">
              <a:rPr lang="en-US" smtClean="0"/>
              <a:t>37</a:t>
            </a:fld>
            <a:endParaRPr lang="en-US"/>
          </a:p>
        </p:txBody>
      </p:sp>
    </p:spTree>
    <p:extLst>
      <p:ext uri="{BB962C8B-B14F-4D97-AF65-F5344CB8AC3E}">
        <p14:creationId xmlns:p14="http://schemas.microsoft.com/office/powerpoint/2010/main" val="75828235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1D8DBC-4390-3288-D56D-3D2D6CDFED4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A0ABDD7-6262-7154-3C8F-9EAC8BE02CA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51EB899-4EAE-70EE-78B7-38C9B9F3FD5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27A085E-E0DE-B41C-E4CE-576EFB31A12A}"/>
              </a:ext>
            </a:extLst>
          </p:cNvPr>
          <p:cNvSpPr>
            <a:spLocks noGrp="1"/>
          </p:cNvSpPr>
          <p:nvPr>
            <p:ph type="sldNum" sz="quarter" idx="5"/>
          </p:nvPr>
        </p:nvSpPr>
        <p:spPr/>
        <p:txBody>
          <a:bodyPr/>
          <a:lstStyle/>
          <a:p>
            <a:fld id="{D0365A4C-8648-48AB-BC49-9C74155371C7}" type="slidenum">
              <a:rPr lang="en-US" smtClean="0"/>
              <a:t>38</a:t>
            </a:fld>
            <a:endParaRPr lang="en-US"/>
          </a:p>
        </p:txBody>
      </p:sp>
    </p:spTree>
    <p:extLst>
      <p:ext uri="{BB962C8B-B14F-4D97-AF65-F5344CB8AC3E}">
        <p14:creationId xmlns:p14="http://schemas.microsoft.com/office/powerpoint/2010/main" val="11166179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Several months ago you may remember the action figure fad when ChatGPT rolled out their new image processor. I played around with several different images and created a few I liked. My co-worker said he tried all weekend to get an action figure for his son to work. In the end … it was all in the instructions or “the prompt.”</a:t>
            </a:r>
          </a:p>
        </p:txBody>
      </p:sp>
      <p:sp>
        <p:nvSpPr>
          <p:cNvPr id="4" name="Slide Number Placeholder 3"/>
          <p:cNvSpPr>
            <a:spLocks noGrp="1"/>
          </p:cNvSpPr>
          <p:nvPr>
            <p:ph type="sldNum" sz="quarter" idx="5"/>
          </p:nvPr>
        </p:nvSpPr>
        <p:spPr/>
        <p:txBody>
          <a:bodyPr/>
          <a:lstStyle/>
          <a:p>
            <a:fld id="{D0365A4C-8648-48AB-BC49-9C74155371C7}" type="slidenum">
              <a:rPr lang="en-US" smtClean="0"/>
              <a:t>8</a:t>
            </a:fld>
            <a:endParaRPr lang="en-US"/>
          </a:p>
        </p:txBody>
      </p:sp>
    </p:spTree>
    <p:extLst>
      <p:ext uri="{BB962C8B-B14F-4D97-AF65-F5344CB8AC3E}">
        <p14:creationId xmlns:p14="http://schemas.microsoft.com/office/powerpoint/2010/main" val="26933481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0365A4C-8648-48AB-BC49-9C74155371C7}" type="slidenum">
              <a:rPr lang="en-US" smtClean="0"/>
              <a:t>10</a:t>
            </a:fld>
            <a:endParaRPr lang="en-US"/>
          </a:p>
        </p:txBody>
      </p:sp>
    </p:spTree>
    <p:extLst>
      <p:ext uri="{BB962C8B-B14F-4D97-AF65-F5344CB8AC3E}">
        <p14:creationId xmlns:p14="http://schemas.microsoft.com/office/powerpoint/2010/main" val="6203583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3419C4-5104-1451-25FB-15AB632F8F3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73F893B-7BF1-95D2-BABE-A888A70AECC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7025118-62F4-DA72-3B2F-C86DD4BE9CC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4C3F33A-FF29-BDD8-4932-F4BE9094CD71}"/>
              </a:ext>
            </a:extLst>
          </p:cNvPr>
          <p:cNvSpPr>
            <a:spLocks noGrp="1"/>
          </p:cNvSpPr>
          <p:nvPr>
            <p:ph type="sldNum" sz="quarter" idx="5"/>
          </p:nvPr>
        </p:nvSpPr>
        <p:spPr/>
        <p:txBody>
          <a:bodyPr/>
          <a:lstStyle/>
          <a:p>
            <a:fld id="{D0365A4C-8648-48AB-BC49-9C74155371C7}" type="slidenum">
              <a:rPr lang="en-US" smtClean="0"/>
              <a:t>11</a:t>
            </a:fld>
            <a:endParaRPr lang="en-US"/>
          </a:p>
        </p:txBody>
      </p:sp>
    </p:spTree>
    <p:extLst>
      <p:ext uri="{BB962C8B-B14F-4D97-AF65-F5344CB8AC3E}">
        <p14:creationId xmlns:p14="http://schemas.microsoft.com/office/powerpoint/2010/main" val="19216597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B295E3-D827-5217-CCAE-74246A960E0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F45A7A-9CE1-E2E4-C7F4-4933BDE8047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292DFCE-099A-A5A1-1546-64EB62C7788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0F999E1-8082-3934-706C-AD06442495DB}"/>
              </a:ext>
            </a:extLst>
          </p:cNvPr>
          <p:cNvSpPr>
            <a:spLocks noGrp="1"/>
          </p:cNvSpPr>
          <p:nvPr>
            <p:ph type="sldNum" sz="quarter" idx="5"/>
          </p:nvPr>
        </p:nvSpPr>
        <p:spPr/>
        <p:txBody>
          <a:bodyPr/>
          <a:lstStyle/>
          <a:p>
            <a:fld id="{D0365A4C-8648-48AB-BC49-9C74155371C7}" type="slidenum">
              <a:rPr lang="en-US" smtClean="0"/>
              <a:t>12</a:t>
            </a:fld>
            <a:endParaRPr lang="en-US"/>
          </a:p>
        </p:txBody>
      </p:sp>
    </p:spTree>
    <p:extLst>
      <p:ext uri="{BB962C8B-B14F-4D97-AF65-F5344CB8AC3E}">
        <p14:creationId xmlns:p14="http://schemas.microsoft.com/office/powerpoint/2010/main" val="30057187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71BCC9-C620-F1C7-854B-1EF4207CBD9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B3DAFA9-F44C-0BC2-48CB-8E079CB5B8B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2FCF3FC-4406-9757-5370-2D7C6CAE01E3}"/>
              </a:ext>
            </a:extLst>
          </p:cNvPr>
          <p:cNvSpPr>
            <a:spLocks noGrp="1"/>
          </p:cNvSpPr>
          <p:nvPr>
            <p:ph type="body" idx="1"/>
          </p:nvPr>
        </p:nvSpPr>
        <p:spPr/>
        <p:txBody>
          <a:bodyPr/>
          <a:lstStyle/>
          <a:p>
            <a:r>
              <a:rPr lang="en-US" dirty="0"/>
              <a:t>We saw a 16% bump in CTA clicks after making some of these changes for our fall campaign.</a:t>
            </a:r>
          </a:p>
        </p:txBody>
      </p:sp>
      <p:sp>
        <p:nvSpPr>
          <p:cNvPr id="4" name="Slide Number Placeholder 3">
            <a:extLst>
              <a:ext uri="{FF2B5EF4-FFF2-40B4-BE49-F238E27FC236}">
                <a16:creationId xmlns:a16="http://schemas.microsoft.com/office/drawing/2014/main" id="{A8C6BBD2-DF8F-F5C8-9F00-3C7516214770}"/>
              </a:ext>
            </a:extLst>
          </p:cNvPr>
          <p:cNvSpPr>
            <a:spLocks noGrp="1"/>
          </p:cNvSpPr>
          <p:nvPr>
            <p:ph type="sldNum" sz="quarter" idx="5"/>
          </p:nvPr>
        </p:nvSpPr>
        <p:spPr/>
        <p:txBody>
          <a:bodyPr/>
          <a:lstStyle/>
          <a:p>
            <a:fld id="{D0365A4C-8648-48AB-BC49-9C74155371C7}" type="slidenum">
              <a:rPr lang="en-US" smtClean="0"/>
              <a:t>13</a:t>
            </a:fld>
            <a:endParaRPr lang="en-US"/>
          </a:p>
        </p:txBody>
      </p:sp>
    </p:spTree>
    <p:extLst>
      <p:ext uri="{BB962C8B-B14F-4D97-AF65-F5344CB8AC3E}">
        <p14:creationId xmlns:p14="http://schemas.microsoft.com/office/powerpoint/2010/main" val="26583604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EDA395-2CFD-977B-0F26-6210D84BFFA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BBE591F-28EB-BF34-4162-969118CC649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2E9283A-3B73-13F9-056F-E91B2412D623}"/>
              </a:ext>
            </a:extLst>
          </p:cNvPr>
          <p:cNvSpPr>
            <a:spLocks noGrp="1"/>
          </p:cNvSpPr>
          <p:nvPr>
            <p:ph type="body" idx="1"/>
          </p:nvPr>
        </p:nvSpPr>
        <p:spPr/>
        <p:txBody>
          <a:bodyPr/>
          <a:lstStyle/>
          <a:p>
            <a:r>
              <a:rPr lang="en-US" dirty="0"/>
              <a:t>We saw a 16% bump in CTA clicks after making some of these changes for our fall campaign.</a:t>
            </a:r>
          </a:p>
        </p:txBody>
      </p:sp>
      <p:sp>
        <p:nvSpPr>
          <p:cNvPr id="4" name="Slide Number Placeholder 3">
            <a:extLst>
              <a:ext uri="{FF2B5EF4-FFF2-40B4-BE49-F238E27FC236}">
                <a16:creationId xmlns:a16="http://schemas.microsoft.com/office/drawing/2014/main" id="{5C393C0B-178C-9913-1761-AF1365ED2672}"/>
              </a:ext>
            </a:extLst>
          </p:cNvPr>
          <p:cNvSpPr>
            <a:spLocks noGrp="1"/>
          </p:cNvSpPr>
          <p:nvPr>
            <p:ph type="sldNum" sz="quarter" idx="5"/>
          </p:nvPr>
        </p:nvSpPr>
        <p:spPr/>
        <p:txBody>
          <a:bodyPr/>
          <a:lstStyle/>
          <a:p>
            <a:fld id="{D0365A4C-8648-48AB-BC49-9C74155371C7}" type="slidenum">
              <a:rPr lang="en-US" smtClean="0"/>
              <a:t>14</a:t>
            </a:fld>
            <a:endParaRPr lang="en-US"/>
          </a:p>
        </p:txBody>
      </p:sp>
    </p:spTree>
    <p:extLst>
      <p:ext uri="{BB962C8B-B14F-4D97-AF65-F5344CB8AC3E}">
        <p14:creationId xmlns:p14="http://schemas.microsoft.com/office/powerpoint/2010/main" val="33378908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596086-8B39-4CB8-97E1-1FABA37AAC6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C66C49F-14BD-2C0D-1B62-14F31B30C41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D4A807F-E065-7148-03B1-A983EA79EE9A}"/>
              </a:ext>
            </a:extLst>
          </p:cNvPr>
          <p:cNvSpPr>
            <a:spLocks noGrp="1"/>
          </p:cNvSpPr>
          <p:nvPr>
            <p:ph type="dt" sz="half" idx="10"/>
          </p:nvPr>
        </p:nvSpPr>
        <p:spPr/>
        <p:txBody>
          <a:bodyPr/>
          <a:lstStyle/>
          <a:p>
            <a:fld id="{BAA07DB6-5C5F-4C7D-B76F-A419E867AC73}" type="datetimeFigureOut">
              <a:rPr lang="en-US" smtClean="0"/>
              <a:t>6/8/2025</a:t>
            </a:fld>
            <a:endParaRPr lang="en-US"/>
          </a:p>
        </p:txBody>
      </p:sp>
      <p:sp>
        <p:nvSpPr>
          <p:cNvPr id="5" name="Footer Placeholder 4">
            <a:extLst>
              <a:ext uri="{FF2B5EF4-FFF2-40B4-BE49-F238E27FC236}">
                <a16:creationId xmlns:a16="http://schemas.microsoft.com/office/drawing/2014/main" id="{2DADAE6E-FBA8-2A59-8EC4-D28BD624E43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21206D8-CA2F-7163-DFD6-95AAA24132A3}"/>
              </a:ext>
            </a:extLst>
          </p:cNvPr>
          <p:cNvSpPr>
            <a:spLocks noGrp="1"/>
          </p:cNvSpPr>
          <p:nvPr>
            <p:ph type="sldNum" sz="quarter" idx="12"/>
          </p:nvPr>
        </p:nvSpPr>
        <p:spPr/>
        <p:txBody>
          <a:bodyPr/>
          <a:lstStyle/>
          <a:p>
            <a:fld id="{A7E8A551-2C38-406E-896D-E279437FB313}" type="slidenum">
              <a:rPr lang="en-US" smtClean="0"/>
              <a:t>‹#›</a:t>
            </a:fld>
            <a:endParaRPr lang="en-US"/>
          </a:p>
        </p:txBody>
      </p:sp>
    </p:spTree>
    <p:extLst>
      <p:ext uri="{BB962C8B-B14F-4D97-AF65-F5344CB8AC3E}">
        <p14:creationId xmlns:p14="http://schemas.microsoft.com/office/powerpoint/2010/main" val="24831423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079F9-CC88-4226-720A-A8FB039F82D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34CE49D-A53A-9758-5D04-8FB0B054B16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81467F6-527C-394B-A6B8-81781E38AD67}"/>
              </a:ext>
            </a:extLst>
          </p:cNvPr>
          <p:cNvSpPr>
            <a:spLocks noGrp="1"/>
          </p:cNvSpPr>
          <p:nvPr>
            <p:ph type="dt" sz="half" idx="10"/>
          </p:nvPr>
        </p:nvSpPr>
        <p:spPr/>
        <p:txBody>
          <a:bodyPr/>
          <a:lstStyle/>
          <a:p>
            <a:fld id="{BAA07DB6-5C5F-4C7D-B76F-A419E867AC73}" type="datetimeFigureOut">
              <a:rPr lang="en-US" smtClean="0"/>
              <a:t>6/8/2025</a:t>
            </a:fld>
            <a:endParaRPr lang="en-US"/>
          </a:p>
        </p:txBody>
      </p:sp>
      <p:sp>
        <p:nvSpPr>
          <p:cNvPr id="5" name="Footer Placeholder 4">
            <a:extLst>
              <a:ext uri="{FF2B5EF4-FFF2-40B4-BE49-F238E27FC236}">
                <a16:creationId xmlns:a16="http://schemas.microsoft.com/office/drawing/2014/main" id="{9656401D-44C7-7898-93F5-E549296493E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F84ACA7-5155-43E4-499B-329F97CEA173}"/>
              </a:ext>
            </a:extLst>
          </p:cNvPr>
          <p:cNvSpPr>
            <a:spLocks noGrp="1"/>
          </p:cNvSpPr>
          <p:nvPr>
            <p:ph type="sldNum" sz="quarter" idx="12"/>
          </p:nvPr>
        </p:nvSpPr>
        <p:spPr/>
        <p:txBody>
          <a:bodyPr/>
          <a:lstStyle/>
          <a:p>
            <a:fld id="{A7E8A551-2C38-406E-896D-E279437FB313}" type="slidenum">
              <a:rPr lang="en-US" smtClean="0"/>
              <a:t>‹#›</a:t>
            </a:fld>
            <a:endParaRPr lang="en-US"/>
          </a:p>
        </p:txBody>
      </p:sp>
    </p:spTree>
    <p:extLst>
      <p:ext uri="{BB962C8B-B14F-4D97-AF65-F5344CB8AC3E}">
        <p14:creationId xmlns:p14="http://schemas.microsoft.com/office/powerpoint/2010/main" val="3656948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9E76E22-3185-1C97-C02A-8A13A130AE0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203A15D-1390-6A67-9659-F579D6D7C9E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55152B4-212A-7847-367D-E8281808CF84}"/>
              </a:ext>
            </a:extLst>
          </p:cNvPr>
          <p:cNvSpPr>
            <a:spLocks noGrp="1"/>
          </p:cNvSpPr>
          <p:nvPr>
            <p:ph type="dt" sz="half" idx="10"/>
          </p:nvPr>
        </p:nvSpPr>
        <p:spPr/>
        <p:txBody>
          <a:bodyPr/>
          <a:lstStyle/>
          <a:p>
            <a:fld id="{BAA07DB6-5C5F-4C7D-B76F-A419E867AC73}" type="datetimeFigureOut">
              <a:rPr lang="en-US" smtClean="0"/>
              <a:t>6/8/2025</a:t>
            </a:fld>
            <a:endParaRPr lang="en-US"/>
          </a:p>
        </p:txBody>
      </p:sp>
      <p:sp>
        <p:nvSpPr>
          <p:cNvPr id="5" name="Footer Placeholder 4">
            <a:extLst>
              <a:ext uri="{FF2B5EF4-FFF2-40B4-BE49-F238E27FC236}">
                <a16:creationId xmlns:a16="http://schemas.microsoft.com/office/drawing/2014/main" id="{E5AC8884-895C-CBA1-9524-0037D6C2773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4D40572-7239-4DB9-4695-FBD0E933E4F2}"/>
              </a:ext>
            </a:extLst>
          </p:cNvPr>
          <p:cNvSpPr>
            <a:spLocks noGrp="1"/>
          </p:cNvSpPr>
          <p:nvPr>
            <p:ph type="sldNum" sz="quarter" idx="12"/>
          </p:nvPr>
        </p:nvSpPr>
        <p:spPr/>
        <p:txBody>
          <a:bodyPr/>
          <a:lstStyle/>
          <a:p>
            <a:fld id="{A7E8A551-2C38-406E-896D-E279437FB313}" type="slidenum">
              <a:rPr lang="en-US" smtClean="0"/>
              <a:t>‹#›</a:t>
            </a:fld>
            <a:endParaRPr lang="en-US"/>
          </a:p>
        </p:txBody>
      </p:sp>
    </p:spTree>
    <p:extLst>
      <p:ext uri="{BB962C8B-B14F-4D97-AF65-F5344CB8AC3E}">
        <p14:creationId xmlns:p14="http://schemas.microsoft.com/office/powerpoint/2010/main" val="19702146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9B1738-0469-0247-D562-602B324B963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F188A36-34C7-AF8F-5C14-55628D66A85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C504C73-A636-814E-E09D-685FB5E38D70}"/>
              </a:ext>
            </a:extLst>
          </p:cNvPr>
          <p:cNvSpPr>
            <a:spLocks noGrp="1"/>
          </p:cNvSpPr>
          <p:nvPr>
            <p:ph type="dt" sz="half" idx="10"/>
          </p:nvPr>
        </p:nvSpPr>
        <p:spPr/>
        <p:txBody>
          <a:bodyPr/>
          <a:lstStyle/>
          <a:p>
            <a:fld id="{BAA07DB6-5C5F-4C7D-B76F-A419E867AC73}" type="datetimeFigureOut">
              <a:rPr lang="en-US" smtClean="0"/>
              <a:t>6/8/2025</a:t>
            </a:fld>
            <a:endParaRPr lang="en-US"/>
          </a:p>
        </p:txBody>
      </p:sp>
      <p:sp>
        <p:nvSpPr>
          <p:cNvPr id="5" name="Footer Placeholder 4">
            <a:extLst>
              <a:ext uri="{FF2B5EF4-FFF2-40B4-BE49-F238E27FC236}">
                <a16:creationId xmlns:a16="http://schemas.microsoft.com/office/drawing/2014/main" id="{25812378-FC28-EC55-B624-1C675C016A1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20077F-7C05-4EE8-D5B1-655FEF79F518}"/>
              </a:ext>
            </a:extLst>
          </p:cNvPr>
          <p:cNvSpPr>
            <a:spLocks noGrp="1"/>
          </p:cNvSpPr>
          <p:nvPr>
            <p:ph type="sldNum" sz="quarter" idx="12"/>
          </p:nvPr>
        </p:nvSpPr>
        <p:spPr/>
        <p:txBody>
          <a:bodyPr/>
          <a:lstStyle/>
          <a:p>
            <a:fld id="{A7E8A551-2C38-406E-896D-E279437FB313}" type="slidenum">
              <a:rPr lang="en-US" smtClean="0"/>
              <a:t>‹#›</a:t>
            </a:fld>
            <a:endParaRPr lang="en-US"/>
          </a:p>
        </p:txBody>
      </p:sp>
    </p:spTree>
    <p:extLst>
      <p:ext uri="{BB962C8B-B14F-4D97-AF65-F5344CB8AC3E}">
        <p14:creationId xmlns:p14="http://schemas.microsoft.com/office/powerpoint/2010/main" val="772440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C29217-7151-DE78-6BCA-E1C2A212596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3A3809A-7762-25F9-5FC7-D66190006D75}"/>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3654397-343F-2B96-FBC0-1E3314D3746A}"/>
              </a:ext>
            </a:extLst>
          </p:cNvPr>
          <p:cNvSpPr>
            <a:spLocks noGrp="1"/>
          </p:cNvSpPr>
          <p:nvPr>
            <p:ph type="dt" sz="half" idx="10"/>
          </p:nvPr>
        </p:nvSpPr>
        <p:spPr/>
        <p:txBody>
          <a:bodyPr/>
          <a:lstStyle/>
          <a:p>
            <a:fld id="{BAA07DB6-5C5F-4C7D-B76F-A419E867AC73}" type="datetimeFigureOut">
              <a:rPr lang="en-US" smtClean="0"/>
              <a:t>6/8/2025</a:t>
            </a:fld>
            <a:endParaRPr lang="en-US"/>
          </a:p>
        </p:txBody>
      </p:sp>
      <p:sp>
        <p:nvSpPr>
          <p:cNvPr id="5" name="Footer Placeholder 4">
            <a:extLst>
              <a:ext uri="{FF2B5EF4-FFF2-40B4-BE49-F238E27FC236}">
                <a16:creationId xmlns:a16="http://schemas.microsoft.com/office/drawing/2014/main" id="{526E3D72-05A8-6E7C-BDF8-1746270836A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E34A57A-992D-53F8-FB86-651D96A8B48E}"/>
              </a:ext>
            </a:extLst>
          </p:cNvPr>
          <p:cNvSpPr>
            <a:spLocks noGrp="1"/>
          </p:cNvSpPr>
          <p:nvPr>
            <p:ph type="sldNum" sz="quarter" idx="12"/>
          </p:nvPr>
        </p:nvSpPr>
        <p:spPr/>
        <p:txBody>
          <a:bodyPr/>
          <a:lstStyle/>
          <a:p>
            <a:fld id="{A7E8A551-2C38-406E-896D-E279437FB313}" type="slidenum">
              <a:rPr lang="en-US" smtClean="0"/>
              <a:t>‹#›</a:t>
            </a:fld>
            <a:endParaRPr lang="en-US"/>
          </a:p>
        </p:txBody>
      </p:sp>
    </p:spTree>
    <p:extLst>
      <p:ext uri="{BB962C8B-B14F-4D97-AF65-F5344CB8AC3E}">
        <p14:creationId xmlns:p14="http://schemas.microsoft.com/office/powerpoint/2010/main" val="24057167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C8DC2A-E397-EF3D-203E-4C78BFC9CE7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18E04BF-9F53-7E1B-31B2-BC4AC582650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B722C27-9EC9-9C95-DD8C-655E3A1435C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DC4B208-CA10-9E74-D533-2ACE0058CDA8}"/>
              </a:ext>
            </a:extLst>
          </p:cNvPr>
          <p:cNvSpPr>
            <a:spLocks noGrp="1"/>
          </p:cNvSpPr>
          <p:nvPr>
            <p:ph type="dt" sz="half" idx="10"/>
          </p:nvPr>
        </p:nvSpPr>
        <p:spPr/>
        <p:txBody>
          <a:bodyPr/>
          <a:lstStyle/>
          <a:p>
            <a:fld id="{BAA07DB6-5C5F-4C7D-B76F-A419E867AC73}" type="datetimeFigureOut">
              <a:rPr lang="en-US" smtClean="0"/>
              <a:t>6/8/2025</a:t>
            </a:fld>
            <a:endParaRPr lang="en-US"/>
          </a:p>
        </p:txBody>
      </p:sp>
      <p:sp>
        <p:nvSpPr>
          <p:cNvPr id="6" name="Footer Placeholder 5">
            <a:extLst>
              <a:ext uri="{FF2B5EF4-FFF2-40B4-BE49-F238E27FC236}">
                <a16:creationId xmlns:a16="http://schemas.microsoft.com/office/drawing/2014/main" id="{86EE24A2-98CF-4467-C7ED-5DF60D6E38B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B4AD898-0FE8-C716-6CF9-FF7D37184B1A}"/>
              </a:ext>
            </a:extLst>
          </p:cNvPr>
          <p:cNvSpPr>
            <a:spLocks noGrp="1"/>
          </p:cNvSpPr>
          <p:nvPr>
            <p:ph type="sldNum" sz="quarter" idx="12"/>
          </p:nvPr>
        </p:nvSpPr>
        <p:spPr/>
        <p:txBody>
          <a:bodyPr/>
          <a:lstStyle/>
          <a:p>
            <a:fld id="{A7E8A551-2C38-406E-896D-E279437FB313}" type="slidenum">
              <a:rPr lang="en-US" smtClean="0"/>
              <a:t>‹#›</a:t>
            </a:fld>
            <a:endParaRPr lang="en-US"/>
          </a:p>
        </p:txBody>
      </p:sp>
    </p:spTree>
    <p:extLst>
      <p:ext uri="{BB962C8B-B14F-4D97-AF65-F5344CB8AC3E}">
        <p14:creationId xmlns:p14="http://schemas.microsoft.com/office/powerpoint/2010/main" val="33127794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F5DCA-C6EB-2056-DFAE-4651CDF9EBF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BCE0D9A-0016-DAA4-BD9E-95DCD2D062D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94CF825-6500-681D-B4A7-E2B7A4EB954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879D4F7-A1DD-DAFF-BAFF-1BD7B49F472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0BDADC4-DE03-9123-88AB-11A35EE2D59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A7822CC-FA7C-8C15-E9BB-2F21457C76D1}"/>
              </a:ext>
            </a:extLst>
          </p:cNvPr>
          <p:cNvSpPr>
            <a:spLocks noGrp="1"/>
          </p:cNvSpPr>
          <p:nvPr>
            <p:ph type="dt" sz="half" idx="10"/>
          </p:nvPr>
        </p:nvSpPr>
        <p:spPr/>
        <p:txBody>
          <a:bodyPr/>
          <a:lstStyle/>
          <a:p>
            <a:fld id="{BAA07DB6-5C5F-4C7D-B76F-A419E867AC73}" type="datetimeFigureOut">
              <a:rPr lang="en-US" smtClean="0"/>
              <a:t>6/8/2025</a:t>
            </a:fld>
            <a:endParaRPr lang="en-US"/>
          </a:p>
        </p:txBody>
      </p:sp>
      <p:sp>
        <p:nvSpPr>
          <p:cNvPr id="8" name="Footer Placeholder 7">
            <a:extLst>
              <a:ext uri="{FF2B5EF4-FFF2-40B4-BE49-F238E27FC236}">
                <a16:creationId xmlns:a16="http://schemas.microsoft.com/office/drawing/2014/main" id="{8EE1C816-2C81-5D76-0294-E3C4FDD4766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26739E2-D54E-04C3-6427-149A208DD8CF}"/>
              </a:ext>
            </a:extLst>
          </p:cNvPr>
          <p:cNvSpPr>
            <a:spLocks noGrp="1"/>
          </p:cNvSpPr>
          <p:nvPr>
            <p:ph type="sldNum" sz="quarter" idx="12"/>
          </p:nvPr>
        </p:nvSpPr>
        <p:spPr/>
        <p:txBody>
          <a:bodyPr/>
          <a:lstStyle/>
          <a:p>
            <a:fld id="{A7E8A551-2C38-406E-896D-E279437FB313}" type="slidenum">
              <a:rPr lang="en-US" smtClean="0"/>
              <a:t>‹#›</a:t>
            </a:fld>
            <a:endParaRPr lang="en-US"/>
          </a:p>
        </p:txBody>
      </p:sp>
    </p:spTree>
    <p:extLst>
      <p:ext uri="{BB962C8B-B14F-4D97-AF65-F5344CB8AC3E}">
        <p14:creationId xmlns:p14="http://schemas.microsoft.com/office/powerpoint/2010/main" val="19276412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143786-3494-71DB-03F3-EE564C20ADF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CD740D3-5FE7-6EBC-0B9B-CFD9C6F86173}"/>
              </a:ext>
            </a:extLst>
          </p:cNvPr>
          <p:cNvSpPr>
            <a:spLocks noGrp="1"/>
          </p:cNvSpPr>
          <p:nvPr>
            <p:ph type="dt" sz="half" idx="10"/>
          </p:nvPr>
        </p:nvSpPr>
        <p:spPr/>
        <p:txBody>
          <a:bodyPr/>
          <a:lstStyle/>
          <a:p>
            <a:fld id="{BAA07DB6-5C5F-4C7D-B76F-A419E867AC73}" type="datetimeFigureOut">
              <a:rPr lang="en-US" smtClean="0"/>
              <a:t>6/8/2025</a:t>
            </a:fld>
            <a:endParaRPr lang="en-US"/>
          </a:p>
        </p:txBody>
      </p:sp>
      <p:sp>
        <p:nvSpPr>
          <p:cNvPr id="4" name="Footer Placeholder 3">
            <a:extLst>
              <a:ext uri="{FF2B5EF4-FFF2-40B4-BE49-F238E27FC236}">
                <a16:creationId xmlns:a16="http://schemas.microsoft.com/office/drawing/2014/main" id="{41C4A3CB-4814-CBBD-42FF-39D8F7FECAE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46FF888-2B5D-3514-FCF5-B8810A524ED6}"/>
              </a:ext>
            </a:extLst>
          </p:cNvPr>
          <p:cNvSpPr>
            <a:spLocks noGrp="1"/>
          </p:cNvSpPr>
          <p:nvPr>
            <p:ph type="sldNum" sz="quarter" idx="12"/>
          </p:nvPr>
        </p:nvSpPr>
        <p:spPr/>
        <p:txBody>
          <a:bodyPr/>
          <a:lstStyle/>
          <a:p>
            <a:fld id="{A7E8A551-2C38-406E-896D-E279437FB313}" type="slidenum">
              <a:rPr lang="en-US" smtClean="0"/>
              <a:t>‹#›</a:t>
            </a:fld>
            <a:endParaRPr lang="en-US"/>
          </a:p>
        </p:txBody>
      </p:sp>
    </p:spTree>
    <p:extLst>
      <p:ext uri="{BB962C8B-B14F-4D97-AF65-F5344CB8AC3E}">
        <p14:creationId xmlns:p14="http://schemas.microsoft.com/office/powerpoint/2010/main" val="10962240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7EE11CF-2975-FC7C-B6ED-C8948A7B7091}"/>
              </a:ext>
            </a:extLst>
          </p:cNvPr>
          <p:cNvSpPr>
            <a:spLocks noGrp="1"/>
          </p:cNvSpPr>
          <p:nvPr>
            <p:ph type="dt" sz="half" idx="10"/>
          </p:nvPr>
        </p:nvSpPr>
        <p:spPr/>
        <p:txBody>
          <a:bodyPr/>
          <a:lstStyle/>
          <a:p>
            <a:fld id="{BAA07DB6-5C5F-4C7D-B76F-A419E867AC73}" type="datetimeFigureOut">
              <a:rPr lang="en-US" smtClean="0"/>
              <a:t>6/8/2025</a:t>
            </a:fld>
            <a:endParaRPr lang="en-US"/>
          </a:p>
        </p:txBody>
      </p:sp>
      <p:sp>
        <p:nvSpPr>
          <p:cNvPr id="3" name="Footer Placeholder 2">
            <a:extLst>
              <a:ext uri="{FF2B5EF4-FFF2-40B4-BE49-F238E27FC236}">
                <a16:creationId xmlns:a16="http://schemas.microsoft.com/office/drawing/2014/main" id="{53982C89-ACE8-5B6C-E64C-2248D67987B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F1F138D-9D52-8708-032A-931BCEF3CCCA}"/>
              </a:ext>
            </a:extLst>
          </p:cNvPr>
          <p:cNvSpPr>
            <a:spLocks noGrp="1"/>
          </p:cNvSpPr>
          <p:nvPr>
            <p:ph type="sldNum" sz="quarter" idx="12"/>
          </p:nvPr>
        </p:nvSpPr>
        <p:spPr/>
        <p:txBody>
          <a:bodyPr/>
          <a:lstStyle/>
          <a:p>
            <a:fld id="{A7E8A551-2C38-406E-896D-E279437FB313}" type="slidenum">
              <a:rPr lang="en-US" smtClean="0"/>
              <a:t>‹#›</a:t>
            </a:fld>
            <a:endParaRPr lang="en-US"/>
          </a:p>
        </p:txBody>
      </p:sp>
    </p:spTree>
    <p:extLst>
      <p:ext uri="{BB962C8B-B14F-4D97-AF65-F5344CB8AC3E}">
        <p14:creationId xmlns:p14="http://schemas.microsoft.com/office/powerpoint/2010/main" val="10496971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5DF18D-3EB1-6DD3-06A9-15118C14D98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4B06DCA-303B-ECEB-049A-77BD8AF91E6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9D47DC0-61DD-4D51-F9D0-1813DD048D3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1E05EDD-53C5-DAA7-8312-00E8E7DD26BB}"/>
              </a:ext>
            </a:extLst>
          </p:cNvPr>
          <p:cNvSpPr>
            <a:spLocks noGrp="1"/>
          </p:cNvSpPr>
          <p:nvPr>
            <p:ph type="dt" sz="half" idx="10"/>
          </p:nvPr>
        </p:nvSpPr>
        <p:spPr/>
        <p:txBody>
          <a:bodyPr/>
          <a:lstStyle/>
          <a:p>
            <a:fld id="{BAA07DB6-5C5F-4C7D-B76F-A419E867AC73}" type="datetimeFigureOut">
              <a:rPr lang="en-US" smtClean="0"/>
              <a:t>6/8/2025</a:t>
            </a:fld>
            <a:endParaRPr lang="en-US"/>
          </a:p>
        </p:txBody>
      </p:sp>
      <p:sp>
        <p:nvSpPr>
          <p:cNvPr id="6" name="Footer Placeholder 5">
            <a:extLst>
              <a:ext uri="{FF2B5EF4-FFF2-40B4-BE49-F238E27FC236}">
                <a16:creationId xmlns:a16="http://schemas.microsoft.com/office/drawing/2014/main" id="{0BB9F125-51E8-C355-D53F-E2663561FEE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9B84C88-97D8-5154-4CD1-C9DEC0786167}"/>
              </a:ext>
            </a:extLst>
          </p:cNvPr>
          <p:cNvSpPr>
            <a:spLocks noGrp="1"/>
          </p:cNvSpPr>
          <p:nvPr>
            <p:ph type="sldNum" sz="quarter" idx="12"/>
          </p:nvPr>
        </p:nvSpPr>
        <p:spPr/>
        <p:txBody>
          <a:bodyPr/>
          <a:lstStyle/>
          <a:p>
            <a:fld id="{A7E8A551-2C38-406E-896D-E279437FB313}" type="slidenum">
              <a:rPr lang="en-US" smtClean="0"/>
              <a:t>‹#›</a:t>
            </a:fld>
            <a:endParaRPr lang="en-US"/>
          </a:p>
        </p:txBody>
      </p:sp>
    </p:spTree>
    <p:extLst>
      <p:ext uri="{BB962C8B-B14F-4D97-AF65-F5344CB8AC3E}">
        <p14:creationId xmlns:p14="http://schemas.microsoft.com/office/powerpoint/2010/main" val="24749738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378580-30B5-454A-A1D9-1F2A3047376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78112B1-6AAA-5B03-6C62-18BFD44F7B6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A2A2A86-C47F-A613-CF0A-B9E2D4D1DAE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BDC6C3F-0CD4-5FE8-11F3-B6A38177D2D7}"/>
              </a:ext>
            </a:extLst>
          </p:cNvPr>
          <p:cNvSpPr>
            <a:spLocks noGrp="1"/>
          </p:cNvSpPr>
          <p:nvPr>
            <p:ph type="dt" sz="half" idx="10"/>
          </p:nvPr>
        </p:nvSpPr>
        <p:spPr/>
        <p:txBody>
          <a:bodyPr/>
          <a:lstStyle/>
          <a:p>
            <a:fld id="{BAA07DB6-5C5F-4C7D-B76F-A419E867AC73}" type="datetimeFigureOut">
              <a:rPr lang="en-US" smtClean="0"/>
              <a:t>6/8/2025</a:t>
            </a:fld>
            <a:endParaRPr lang="en-US"/>
          </a:p>
        </p:txBody>
      </p:sp>
      <p:sp>
        <p:nvSpPr>
          <p:cNvPr id="6" name="Footer Placeholder 5">
            <a:extLst>
              <a:ext uri="{FF2B5EF4-FFF2-40B4-BE49-F238E27FC236}">
                <a16:creationId xmlns:a16="http://schemas.microsoft.com/office/drawing/2014/main" id="{02967FB6-CFE0-9CFA-24EA-BD1B0D19CE1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440E332-15CE-5455-4F93-8BA4F62FF38A}"/>
              </a:ext>
            </a:extLst>
          </p:cNvPr>
          <p:cNvSpPr>
            <a:spLocks noGrp="1"/>
          </p:cNvSpPr>
          <p:nvPr>
            <p:ph type="sldNum" sz="quarter" idx="12"/>
          </p:nvPr>
        </p:nvSpPr>
        <p:spPr/>
        <p:txBody>
          <a:bodyPr/>
          <a:lstStyle/>
          <a:p>
            <a:fld id="{A7E8A551-2C38-406E-896D-E279437FB313}" type="slidenum">
              <a:rPr lang="en-US" smtClean="0"/>
              <a:t>‹#›</a:t>
            </a:fld>
            <a:endParaRPr lang="en-US"/>
          </a:p>
        </p:txBody>
      </p:sp>
    </p:spTree>
    <p:extLst>
      <p:ext uri="{BB962C8B-B14F-4D97-AF65-F5344CB8AC3E}">
        <p14:creationId xmlns:p14="http://schemas.microsoft.com/office/powerpoint/2010/main" val="19865564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F3BB3F3-E277-A975-EDDD-992B29CFED4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90DEBEC-3FCD-305A-739F-28CCDA8FDE9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18F593C-68B5-4FF6-7CDD-C876C32B25E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BAA07DB6-5C5F-4C7D-B76F-A419E867AC73}" type="datetimeFigureOut">
              <a:rPr lang="en-US" smtClean="0"/>
              <a:t>6/8/2025</a:t>
            </a:fld>
            <a:endParaRPr lang="en-US"/>
          </a:p>
        </p:txBody>
      </p:sp>
      <p:sp>
        <p:nvSpPr>
          <p:cNvPr id="5" name="Footer Placeholder 4">
            <a:extLst>
              <a:ext uri="{FF2B5EF4-FFF2-40B4-BE49-F238E27FC236}">
                <a16:creationId xmlns:a16="http://schemas.microsoft.com/office/drawing/2014/main" id="{A1429322-7848-2E5A-8CAD-166C5B78E46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2829EEF5-E663-3360-58B7-E3A31984D40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A7E8A551-2C38-406E-896D-E279437FB313}" type="slidenum">
              <a:rPr lang="en-US" smtClean="0"/>
              <a:t>‹#›</a:t>
            </a:fld>
            <a:endParaRPr lang="en-US"/>
          </a:p>
        </p:txBody>
      </p:sp>
    </p:spTree>
    <p:extLst>
      <p:ext uri="{BB962C8B-B14F-4D97-AF65-F5344CB8AC3E}">
        <p14:creationId xmlns:p14="http://schemas.microsoft.com/office/powerpoint/2010/main" val="335090728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1.jpg"/><Relationship Id="rId7"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10" Type="http://schemas.openxmlformats.org/officeDocument/2006/relationships/image" Target="../media/image28.png"/><Relationship Id="rId4" Type="http://schemas.openxmlformats.org/officeDocument/2006/relationships/image" Target="../media/image22.png"/><Relationship Id="rId9" Type="http://schemas.openxmlformats.org/officeDocument/2006/relationships/image" Target="../media/image27.png"/></Relationships>
</file>

<file path=ppt/slides/_rels/slide2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2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3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3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jpg"/></Relationships>
</file>

<file path=ppt/slides/_rels/slide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descr="Can the bots get me coffee yet? Using AI as your next marketing intern. Illustration of a robot holding a cup of coffee with a name badge that reads Marketing Intern">
            <a:extLst>
              <a:ext uri="{FF2B5EF4-FFF2-40B4-BE49-F238E27FC236}">
                <a16:creationId xmlns:a16="http://schemas.microsoft.com/office/drawing/2014/main" id="{6BB7A25C-DD31-D77B-223C-E377BDE198DB}"/>
              </a:ext>
            </a:extLst>
          </p:cNvPr>
          <p:cNvSpPr/>
          <p:nvPr/>
        </p:nvSpPr>
        <p:spPr>
          <a:xfrm>
            <a:off x="0" y="0"/>
            <a:ext cx="12192000" cy="6968836"/>
          </a:xfrm>
          <a:prstGeom prst="rect">
            <a:avLst/>
          </a:prstGeom>
          <a:gradFill flip="none" rotWithShape="1">
            <a:gsLst>
              <a:gs pos="69000">
                <a:srgbClr val="0B5A97"/>
              </a:gs>
              <a:gs pos="54000">
                <a:srgbClr val="042E5E"/>
              </a:gs>
              <a:gs pos="0">
                <a:srgbClr val="011E45"/>
              </a:gs>
              <a:gs pos="100000">
                <a:srgbClr val="084884"/>
              </a:gs>
            </a:gsLst>
            <a:lin ang="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940FDC7-7EB3-B30D-9C29-1AEB098C9B9F}"/>
              </a:ext>
            </a:extLst>
          </p:cNvPr>
          <p:cNvSpPr>
            <a:spLocks noGrp="1"/>
          </p:cNvSpPr>
          <p:nvPr>
            <p:ph type="ctrTitle"/>
          </p:nvPr>
        </p:nvSpPr>
        <p:spPr>
          <a:xfrm>
            <a:off x="1523999" y="1096817"/>
            <a:ext cx="9144000" cy="2387600"/>
          </a:xfrm>
        </p:spPr>
        <p:txBody>
          <a:bodyPr/>
          <a:lstStyle/>
          <a:p>
            <a:r>
              <a:rPr lang="en-US" dirty="0"/>
              <a:t>Can the bots get me coffee yet?</a:t>
            </a:r>
          </a:p>
        </p:txBody>
      </p:sp>
      <p:pic>
        <p:nvPicPr>
          <p:cNvPr id="7" name="Picture 6" descr="A robot holding a cup of coffee with the text Can the Bots Get Me Coffee Yet? Using AI as your next marketing intern.">
            <a:extLst>
              <a:ext uri="{FF2B5EF4-FFF2-40B4-BE49-F238E27FC236}">
                <a16:creationId xmlns:a16="http://schemas.microsoft.com/office/drawing/2014/main" id="{B2000D2F-5D17-56CB-5089-88466FF53000}"/>
              </a:ext>
            </a:extLst>
          </p:cNvPr>
          <p:cNvPicPr>
            <a:picLocks noChangeAspect="1"/>
          </p:cNvPicPr>
          <p:nvPr/>
        </p:nvPicPr>
        <p:blipFill>
          <a:blip r:embed="rId3"/>
          <a:stretch>
            <a:fillRect/>
          </a:stretch>
        </p:blipFill>
        <p:spPr>
          <a:xfrm>
            <a:off x="953437" y="1"/>
            <a:ext cx="10453253" cy="6968835"/>
          </a:xfrm>
          <a:prstGeom prst="rect">
            <a:avLst/>
          </a:prstGeom>
        </p:spPr>
      </p:pic>
      <p:sp>
        <p:nvSpPr>
          <p:cNvPr id="9" name="TextBox 8">
            <a:extLst>
              <a:ext uri="{FF2B5EF4-FFF2-40B4-BE49-F238E27FC236}">
                <a16:creationId xmlns:a16="http://schemas.microsoft.com/office/drawing/2014/main" id="{DCEEDED2-F64D-9808-8A2E-F32A1D846642}"/>
              </a:ext>
            </a:extLst>
          </p:cNvPr>
          <p:cNvSpPr txBox="1"/>
          <p:nvPr/>
        </p:nvSpPr>
        <p:spPr>
          <a:xfrm>
            <a:off x="9735671" y="6488668"/>
            <a:ext cx="2311851" cy="369332"/>
          </a:xfrm>
          <a:prstGeom prst="rect">
            <a:avLst/>
          </a:prstGeom>
          <a:noFill/>
        </p:spPr>
        <p:txBody>
          <a:bodyPr wrap="none" rtlCol="0">
            <a:spAutoFit/>
          </a:bodyPr>
          <a:lstStyle/>
          <a:p>
            <a:r>
              <a:rPr lang="en-US" dirty="0">
                <a:solidFill>
                  <a:schemeClr val="bg1"/>
                </a:solidFill>
                <a:latin typeface="Roboto" panose="02000000000000000000" pitchFamily="2" charset="0"/>
                <a:ea typeface="Roboto" panose="02000000000000000000" pitchFamily="2" charset="0"/>
              </a:rPr>
              <a:t>*AI Generated Image</a:t>
            </a:r>
          </a:p>
        </p:txBody>
      </p:sp>
    </p:spTree>
    <p:extLst>
      <p:ext uri="{BB962C8B-B14F-4D97-AF65-F5344CB8AC3E}">
        <p14:creationId xmlns:p14="http://schemas.microsoft.com/office/powerpoint/2010/main" val="20631463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B4123D-2CDE-9135-6F85-9A89C36A3E8C}"/>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51DA7F6B-DEC2-5C62-7AC2-25BAAF486176}"/>
              </a:ext>
            </a:extLst>
          </p:cNvPr>
          <p:cNvSpPr txBox="1">
            <a:spLocks noGrp="1"/>
          </p:cNvSpPr>
          <p:nvPr>
            <p:ph type="title" idx="4294967295"/>
          </p:nvPr>
        </p:nvSpPr>
        <p:spPr>
          <a:xfrm>
            <a:off x="838199" y="812298"/>
            <a:ext cx="8836743" cy="1325563"/>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Roboto" panose="02000000000000000000" pitchFamily="2" charset="0"/>
                <a:ea typeface="Roboto" panose="02000000000000000000" pitchFamily="2" charset="0"/>
                <a:cs typeface="+mj-cs"/>
              </a:rPr>
              <a:t>How Can We Use AI at Work?</a:t>
            </a:r>
          </a:p>
        </p:txBody>
      </p:sp>
      <p:sp>
        <p:nvSpPr>
          <p:cNvPr id="5" name="Content Placeholder 2">
            <a:extLst>
              <a:ext uri="{FF2B5EF4-FFF2-40B4-BE49-F238E27FC236}">
                <a16:creationId xmlns:a16="http://schemas.microsoft.com/office/drawing/2014/main" id="{4BD8E86F-2164-A8FC-69C7-E5BD8433A504}"/>
              </a:ext>
            </a:extLst>
          </p:cNvPr>
          <p:cNvSpPr txBox="1">
            <a:spLocks/>
          </p:cNvSpPr>
          <p:nvPr/>
        </p:nvSpPr>
        <p:spPr>
          <a:xfrm>
            <a:off x="838198" y="2159598"/>
            <a:ext cx="7757161" cy="347740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solidFill>
                  <a:schemeClr val="bg1"/>
                </a:solidFill>
                <a:latin typeface="Roboto" panose="02000000000000000000" pitchFamily="2" charset="0"/>
                <a:ea typeface="Roboto" panose="02000000000000000000" pitchFamily="2" charset="0"/>
              </a:rPr>
              <a:t>Proofing Content or Editing for Tone and Voice</a:t>
            </a:r>
          </a:p>
          <a:p>
            <a:pPr marL="0" indent="0">
              <a:buNone/>
            </a:pPr>
            <a:r>
              <a:rPr lang="en-US" dirty="0">
                <a:solidFill>
                  <a:schemeClr val="bg1"/>
                </a:solidFill>
                <a:latin typeface="Roboto" panose="02000000000000000000" pitchFamily="2" charset="0"/>
                <a:ea typeface="Roboto" panose="02000000000000000000" pitchFamily="2" charset="0"/>
              </a:rPr>
              <a:t>Generating Ideas</a:t>
            </a:r>
          </a:p>
          <a:p>
            <a:pPr marL="0" indent="0">
              <a:buFont typeface="Arial" panose="020B0604020202020204" pitchFamily="34" charset="0"/>
              <a:buNone/>
            </a:pPr>
            <a:r>
              <a:rPr lang="en-US" dirty="0">
                <a:solidFill>
                  <a:schemeClr val="bg1"/>
                </a:solidFill>
                <a:latin typeface="Roboto" panose="02000000000000000000" pitchFamily="2" charset="0"/>
                <a:ea typeface="Roboto" panose="02000000000000000000" pitchFamily="2" charset="0"/>
              </a:rPr>
              <a:t>Repetitive tasks</a:t>
            </a:r>
          </a:p>
          <a:p>
            <a:pPr marL="0" indent="0">
              <a:buFont typeface="Arial" panose="020B0604020202020204" pitchFamily="34" charset="0"/>
              <a:buNone/>
            </a:pPr>
            <a:r>
              <a:rPr lang="en-US" dirty="0">
                <a:solidFill>
                  <a:schemeClr val="bg1"/>
                </a:solidFill>
                <a:latin typeface="Roboto" panose="02000000000000000000" pitchFamily="2" charset="0"/>
                <a:ea typeface="Roboto" panose="02000000000000000000" pitchFamily="2" charset="0"/>
              </a:rPr>
              <a:t>Coding</a:t>
            </a:r>
          </a:p>
          <a:p>
            <a:pPr marL="0" indent="0">
              <a:buFont typeface="Arial" panose="020B0604020202020204" pitchFamily="34" charset="0"/>
              <a:buNone/>
            </a:pPr>
            <a:r>
              <a:rPr lang="en-US" dirty="0">
                <a:solidFill>
                  <a:schemeClr val="bg1"/>
                </a:solidFill>
                <a:latin typeface="Roboto" panose="02000000000000000000" pitchFamily="2" charset="0"/>
                <a:ea typeface="Roboto" panose="02000000000000000000" pitchFamily="2" charset="0"/>
              </a:rPr>
              <a:t>Analysis and Reporting</a:t>
            </a:r>
          </a:p>
          <a:p>
            <a:pPr marL="0" indent="0">
              <a:buFont typeface="Arial" panose="020B0604020202020204" pitchFamily="34" charset="0"/>
              <a:buNone/>
            </a:pPr>
            <a:r>
              <a:rPr lang="en-US" dirty="0">
                <a:solidFill>
                  <a:schemeClr val="bg1"/>
                </a:solidFill>
                <a:latin typeface="Roboto" panose="02000000000000000000" pitchFamily="2" charset="0"/>
                <a:ea typeface="Roboto" panose="02000000000000000000" pitchFamily="2" charset="0"/>
              </a:rPr>
              <a:t>Training development</a:t>
            </a:r>
          </a:p>
        </p:txBody>
      </p:sp>
    </p:spTree>
    <p:extLst>
      <p:ext uri="{BB962C8B-B14F-4D97-AF65-F5344CB8AC3E}">
        <p14:creationId xmlns:p14="http://schemas.microsoft.com/office/powerpoint/2010/main" val="28894322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C5F9A20D-D799-E807-314F-F008595DC4C8}"/>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30DE1E64-5A87-A26C-0A7B-FC8D08B69A65}"/>
              </a:ext>
            </a:extLst>
          </p:cNvPr>
          <p:cNvSpPr txBox="1">
            <a:spLocks noGrp="1"/>
          </p:cNvSpPr>
          <p:nvPr>
            <p:ph type="title" idx="4294967295"/>
          </p:nvPr>
        </p:nvSpPr>
        <p:spPr>
          <a:xfrm>
            <a:off x="838199" y="812298"/>
            <a:ext cx="8836743" cy="1325563"/>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Roboto" panose="02000000000000000000" pitchFamily="2" charset="0"/>
                <a:ea typeface="Roboto" panose="02000000000000000000" pitchFamily="2" charset="0"/>
                <a:cs typeface="+mj-cs"/>
              </a:rPr>
              <a:t>Generating Ideas</a:t>
            </a:r>
          </a:p>
        </p:txBody>
      </p:sp>
      <p:sp>
        <p:nvSpPr>
          <p:cNvPr id="3" name="TextBox 2">
            <a:extLst>
              <a:ext uri="{FF2B5EF4-FFF2-40B4-BE49-F238E27FC236}">
                <a16:creationId xmlns:a16="http://schemas.microsoft.com/office/drawing/2014/main" id="{A140A201-9273-7A7E-A7F8-811DFF0432DB}"/>
              </a:ext>
            </a:extLst>
          </p:cNvPr>
          <p:cNvSpPr txBox="1"/>
          <p:nvPr/>
        </p:nvSpPr>
        <p:spPr>
          <a:xfrm>
            <a:off x="838198" y="1992470"/>
            <a:ext cx="7466704" cy="2123658"/>
          </a:xfrm>
          <a:prstGeom prst="rect">
            <a:avLst/>
          </a:prstGeom>
          <a:noFill/>
          <a:effectLst>
            <a:softEdge rad="0"/>
          </a:effectLst>
        </p:spPr>
        <p:txBody>
          <a:bodyPr wrap="square">
            <a:spAutoFit/>
          </a:bodyPr>
          <a:lstStyle/>
          <a:p>
            <a:r>
              <a:rPr lang="en-US" sz="2200" dirty="0">
                <a:solidFill>
                  <a:schemeClr val="bg1"/>
                </a:solidFill>
                <a:latin typeface="Roboto" panose="02000000000000000000" pitchFamily="2" charset="0"/>
                <a:ea typeface="Roboto" panose="02000000000000000000" pitchFamily="2" charset="0"/>
              </a:rPr>
              <a:t>You’re a content strategist for a community college. Review these search engine queries for the website and create a list of 5 blog posts to boost SEO for the website. Create a basic outline for each of the posts and suggest social media posts to help promote the published posts. Take your time.</a:t>
            </a:r>
          </a:p>
        </p:txBody>
      </p:sp>
    </p:spTree>
    <p:extLst>
      <p:ext uri="{BB962C8B-B14F-4D97-AF65-F5344CB8AC3E}">
        <p14:creationId xmlns:p14="http://schemas.microsoft.com/office/powerpoint/2010/main" val="16562276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87302EB0-7371-C2D3-B818-848C3C0BA651}"/>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B5E34557-0DCA-353F-76FD-FCAF11E73D7E}"/>
              </a:ext>
            </a:extLst>
          </p:cNvPr>
          <p:cNvSpPr txBox="1">
            <a:spLocks noGrp="1"/>
          </p:cNvSpPr>
          <p:nvPr>
            <p:ph type="title" idx="4294967295"/>
          </p:nvPr>
        </p:nvSpPr>
        <p:spPr>
          <a:xfrm>
            <a:off x="838199" y="812298"/>
            <a:ext cx="8836743" cy="1325563"/>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Roboto" panose="02000000000000000000" pitchFamily="2" charset="0"/>
                <a:ea typeface="Roboto" panose="02000000000000000000" pitchFamily="2" charset="0"/>
                <a:cs typeface="+mj-cs"/>
              </a:rPr>
              <a:t>Generating Ideas </a:t>
            </a:r>
            <a:br>
              <a:rPr kumimoji="0" lang="en-US" sz="4400" b="1" i="0" u="none" strike="noStrike" kern="1200" cap="none" spc="0" normalizeH="0" baseline="0" noProof="0" dirty="0">
                <a:ln>
                  <a:noFill/>
                </a:ln>
                <a:solidFill>
                  <a:schemeClr val="bg1"/>
                </a:solidFill>
                <a:effectLst/>
                <a:uLnTx/>
                <a:uFillTx/>
                <a:latin typeface="Roboto" panose="02000000000000000000" pitchFamily="2" charset="0"/>
                <a:ea typeface="Roboto" panose="02000000000000000000" pitchFamily="2" charset="0"/>
                <a:cs typeface="+mj-cs"/>
              </a:rPr>
            </a:br>
            <a:r>
              <a:rPr kumimoji="0" lang="en-US" sz="4400" b="1" i="0" u="none" strike="noStrike" kern="1200" cap="none" spc="0" normalizeH="0" baseline="0" noProof="0" dirty="0">
                <a:ln>
                  <a:noFill/>
                </a:ln>
                <a:solidFill>
                  <a:schemeClr val="bg1"/>
                </a:solidFill>
                <a:effectLst/>
                <a:uLnTx/>
                <a:uFillTx/>
                <a:latin typeface="Roboto" panose="02000000000000000000" pitchFamily="2" charset="0"/>
                <a:ea typeface="Roboto" panose="02000000000000000000" pitchFamily="2" charset="0"/>
                <a:cs typeface="+mj-cs"/>
              </a:rPr>
              <a:t>Responses</a:t>
            </a:r>
          </a:p>
        </p:txBody>
      </p:sp>
      <p:pic>
        <p:nvPicPr>
          <p:cNvPr id="6" name="Picture 5" descr="Screenshot of Claude AI response">
            <a:extLst>
              <a:ext uri="{FF2B5EF4-FFF2-40B4-BE49-F238E27FC236}">
                <a16:creationId xmlns:a16="http://schemas.microsoft.com/office/drawing/2014/main" id="{BCB7B891-6244-6812-A96E-9C7B3A0C856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0280" y="416331"/>
            <a:ext cx="7285351" cy="6081287"/>
          </a:xfrm>
          <a:prstGeom prst="rect">
            <a:avLst/>
          </a:prstGeom>
          <a:effectLst>
            <a:outerShdw blurRad="50800" dist="38100" dir="2700000" algn="tl" rotWithShape="0">
              <a:prstClr val="black">
                <a:alpha val="40000"/>
              </a:prstClr>
            </a:outerShdw>
          </a:effectLst>
        </p:spPr>
      </p:pic>
      <p:pic>
        <p:nvPicPr>
          <p:cNvPr id="8" name="Picture 7" descr="Screenshot of Claude AI response showing the Blog Post #1 ideas">
            <a:extLst>
              <a:ext uri="{FF2B5EF4-FFF2-40B4-BE49-F238E27FC236}">
                <a16:creationId xmlns:a16="http://schemas.microsoft.com/office/drawing/2014/main" id="{4C756393-4A32-6B0D-5AF7-8135F772D49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97599" y="27974"/>
            <a:ext cx="6367080" cy="6858000"/>
          </a:xfrm>
          <a:prstGeom prst="rect">
            <a:avLst/>
          </a:prstGeom>
          <a:effectLst>
            <a:outerShdw blurRad="50800" dist="38100" dir="2700000" algn="tl" rotWithShape="0">
              <a:prstClr val="black">
                <a:alpha val="40000"/>
              </a:prstClr>
            </a:outerShdw>
          </a:effectLst>
        </p:spPr>
      </p:pic>
      <p:pic>
        <p:nvPicPr>
          <p:cNvPr id="10" name="Picture 9" descr="Screenshot of Claude AI response showing Content Strategy Notes">
            <a:extLst>
              <a:ext uri="{FF2B5EF4-FFF2-40B4-BE49-F238E27FC236}">
                <a16:creationId xmlns:a16="http://schemas.microsoft.com/office/drawing/2014/main" id="{72BDBE9F-10FF-628F-31A9-F0F39467637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87053" y="812298"/>
            <a:ext cx="6271803" cy="5311600"/>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629069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ppt_x"/>
                                          </p:val>
                                        </p:tav>
                                        <p:tav tm="100000">
                                          <p:val>
                                            <p:strVal val="#ppt_x"/>
                                          </p:val>
                                        </p:tav>
                                      </p:tavLst>
                                    </p:anim>
                                    <p:anim calcmode="lin" valueType="num">
                                      <p:cBhvr additive="base">
                                        <p:cTn id="2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756C2E93-9D0D-62D9-89FF-A5DDC82114E3}"/>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8DFB3956-5E6F-DFD4-2371-8DEDAD030A43}"/>
              </a:ext>
            </a:extLst>
          </p:cNvPr>
          <p:cNvSpPr txBox="1">
            <a:spLocks noGrp="1"/>
          </p:cNvSpPr>
          <p:nvPr>
            <p:ph type="title" idx="4294967295"/>
          </p:nvPr>
        </p:nvSpPr>
        <p:spPr>
          <a:xfrm>
            <a:off x="838199" y="812298"/>
            <a:ext cx="8836743" cy="1325563"/>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Roboto" panose="02000000000000000000" pitchFamily="2" charset="0"/>
                <a:ea typeface="Roboto" panose="02000000000000000000" pitchFamily="2" charset="0"/>
                <a:cs typeface="+mj-cs"/>
              </a:rPr>
              <a:t>Proofing for Tone and Voice</a:t>
            </a:r>
          </a:p>
        </p:txBody>
      </p:sp>
      <p:sp>
        <p:nvSpPr>
          <p:cNvPr id="3" name="TextBox 2">
            <a:extLst>
              <a:ext uri="{FF2B5EF4-FFF2-40B4-BE49-F238E27FC236}">
                <a16:creationId xmlns:a16="http://schemas.microsoft.com/office/drawing/2014/main" id="{5B72DF1B-6525-0035-C78D-3C22477FCD87}"/>
              </a:ext>
            </a:extLst>
          </p:cNvPr>
          <p:cNvSpPr txBox="1"/>
          <p:nvPr/>
        </p:nvSpPr>
        <p:spPr>
          <a:xfrm>
            <a:off x="838198" y="1992470"/>
            <a:ext cx="7466704" cy="2462213"/>
          </a:xfrm>
          <a:prstGeom prst="rect">
            <a:avLst/>
          </a:prstGeom>
          <a:noFill/>
          <a:effectLst>
            <a:softEdge rad="0"/>
          </a:effectLst>
        </p:spPr>
        <p:txBody>
          <a:bodyPr wrap="square">
            <a:spAutoFit/>
          </a:bodyPr>
          <a:lstStyle/>
          <a:p>
            <a:r>
              <a:rPr lang="en-US" sz="2200" dirty="0">
                <a:solidFill>
                  <a:schemeClr val="bg1"/>
                </a:solidFill>
                <a:latin typeface="Roboto" panose="02000000000000000000" pitchFamily="2" charset="0"/>
                <a:ea typeface="Roboto" panose="02000000000000000000" pitchFamily="2" charset="0"/>
              </a:rPr>
              <a:t>Review this landing page and optimize the page to attract adult learners to the program. The ideal site visitor will be 25-40 years in age, working and possibly under-employed and considering the chance to go back to college and learn a new skill to find a better paying job. Also suggest images to go along with the content. Make sure to follow the college tone and voice. Take your time.</a:t>
            </a:r>
          </a:p>
        </p:txBody>
      </p:sp>
    </p:spTree>
    <p:extLst>
      <p:ext uri="{BB962C8B-B14F-4D97-AF65-F5344CB8AC3E}">
        <p14:creationId xmlns:p14="http://schemas.microsoft.com/office/powerpoint/2010/main" val="5558031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B4EA9386-3504-5AEF-BDF8-DD948DAB0275}"/>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A76CA393-DBA0-D4F8-C943-EA1EE9DD0EFF}"/>
              </a:ext>
            </a:extLst>
          </p:cNvPr>
          <p:cNvSpPr txBox="1">
            <a:spLocks noGrp="1"/>
          </p:cNvSpPr>
          <p:nvPr>
            <p:ph type="title" idx="4294967295"/>
          </p:nvPr>
        </p:nvSpPr>
        <p:spPr>
          <a:xfrm>
            <a:off x="838199" y="812298"/>
            <a:ext cx="8836743" cy="1325563"/>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Roboto" panose="02000000000000000000" pitchFamily="2" charset="0"/>
                <a:ea typeface="Roboto" panose="02000000000000000000" pitchFamily="2" charset="0"/>
                <a:cs typeface="+mj-cs"/>
              </a:rPr>
              <a:t>Proofing for Tone </a:t>
            </a:r>
            <a:br>
              <a:rPr kumimoji="0" lang="en-US" sz="4400" b="1" i="0" u="none" strike="noStrike" kern="1200" cap="none" spc="0" normalizeH="0" baseline="0" noProof="0" dirty="0">
                <a:ln>
                  <a:noFill/>
                </a:ln>
                <a:solidFill>
                  <a:schemeClr val="bg1"/>
                </a:solidFill>
                <a:effectLst/>
                <a:uLnTx/>
                <a:uFillTx/>
                <a:latin typeface="Roboto" panose="02000000000000000000" pitchFamily="2" charset="0"/>
                <a:ea typeface="Roboto" panose="02000000000000000000" pitchFamily="2" charset="0"/>
                <a:cs typeface="+mj-cs"/>
              </a:rPr>
            </a:br>
            <a:r>
              <a:rPr kumimoji="0" lang="en-US" sz="4400" b="1" i="0" u="none" strike="noStrike" kern="1200" cap="none" spc="0" normalizeH="0" baseline="0" noProof="0" dirty="0">
                <a:ln>
                  <a:noFill/>
                </a:ln>
                <a:solidFill>
                  <a:schemeClr val="bg1"/>
                </a:solidFill>
                <a:effectLst/>
                <a:uLnTx/>
                <a:uFillTx/>
                <a:latin typeface="Roboto" panose="02000000000000000000" pitchFamily="2" charset="0"/>
                <a:ea typeface="Roboto" panose="02000000000000000000" pitchFamily="2" charset="0"/>
                <a:cs typeface="+mj-cs"/>
              </a:rPr>
              <a:t>and Voice Results</a:t>
            </a:r>
          </a:p>
        </p:txBody>
      </p:sp>
      <p:pic>
        <p:nvPicPr>
          <p:cNvPr id="6" name="Picture 5" descr="A screenshot of a ChatGPT response">
            <a:extLst>
              <a:ext uri="{FF2B5EF4-FFF2-40B4-BE49-F238E27FC236}">
                <a16:creationId xmlns:a16="http://schemas.microsoft.com/office/drawing/2014/main" id="{866880DF-A875-8EBD-094D-9C80B935757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2009" y="360382"/>
            <a:ext cx="7521592" cy="4976291"/>
          </a:xfrm>
          <a:prstGeom prst="rect">
            <a:avLst/>
          </a:prstGeom>
          <a:effectLst>
            <a:outerShdw blurRad="50800" dist="38100" dir="2700000" algn="tl" rotWithShape="0">
              <a:prstClr val="black">
                <a:alpha val="40000"/>
              </a:prstClr>
            </a:outerShdw>
          </a:effectLst>
        </p:spPr>
      </p:pic>
      <p:pic>
        <p:nvPicPr>
          <p:cNvPr id="8" name="Picture 7" descr="A screenshot of a ChatGPT response for building a web page">
            <a:extLst>
              <a:ext uri="{FF2B5EF4-FFF2-40B4-BE49-F238E27FC236}">
                <a16:creationId xmlns:a16="http://schemas.microsoft.com/office/drawing/2014/main" id="{B6CC0DD4-F49A-8961-EEFF-349ACE44D45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2009" y="368002"/>
            <a:ext cx="7559695" cy="4968671"/>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94292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15D7DF2A-75C6-863D-C4B2-834173EE2F27}"/>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AE042F43-FB78-3695-270A-5B2260CF635A}"/>
              </a:ext>
            </a:extLst>
          </p:cNvPr>
          <p:cNvSpPr txBox="1">
            <a:spLocks noGrp="1"/>
          </p:cNvSpPr>
          <p:nvPr>
            <p:ph type="title" idx="4294967295"/>
          </p:nvPr>
        </p:nvSpPr>
        <p:spPr>
          <a:xfrm>
            <a:off x="838199" y="812298"/>
            <a:ext cx="8836743" cy="1325563"/>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Roboto" panose="02000000000000000000" pitchFamily="2" charset="0"/>
                <a:ea typeface="Roboto" panose="02000000000000000000" pitchFamily="2" charset="0"/>
                <a:cs typeface="+mj-cs"/>
              </a:rPr>
              <a:t>Generating Content</a:t>
            </a:r>
          </a:p>
        </p:txBody>
      </p:sp>
      <p:sp>
        <p:nvSpPr>
          <p:cNvPr id="3" name="TextBox 2">
            <a:extLst>
              <a:ext uri="{FF2B5EF4-FFF2-40B4-BE49-F238E27FC236}">
                <a16:creationId xmlns:a16="http://schemas.microsoft.com/office/drawing/2014/main" id="{5D4BE528-387B-FD93-3B3E-19830BDAAD10}"/>
              </a:ext>
            </a:extLst>
          </p:cNvPr>
          <p:cNvSpPr txBox="1"/>
          <p:nvPr/>
        </p:nvSpPr>
        <p:spPr>
          <a:xfrm>
            <a:off x="838198" y="1992470"/>
            <a:ext cx="7466704" cy="2462213"/>
          </a:xfrm>
          <a:prstGeom prst="rect">
            <a:avLst/>
          </a:prstGeom>
          <a:noFill/>
          <a:effectLst>
            <a:softEdge rad="0"/>
          </a:effectLst>
        </p:spPr>
        <p:txBody>
          <a:bodyPr wrap="square">
            <a:spAutoFit/>
          </a:bodyPr>
          <a:lstStyle/>
          <a:p>
            <a:r>
              <a:rPr lang="en-US" sz="2200" dirty="0">
                <a:solidFill>
                  <a:schemeClr val="bg1"/>
                </a:solidFill>
                <a:latin typeface="Roboto" panose="02000000000000000000" pitchFamily="2" charset="0"/>
                <a:ea typeface="Roboto" panose="02000000000000000000" pitchFamily="2" charset="0"/>
              </a:rPr>
              <a:t>You’re a content strategist for a community college. Review the degree plans at XXX, XXX and XXX. You want to promote these three degrees to adult learners. Write a marketing landing page to promote these three degree plans in a single landing page for prospective students. Write it using the college tone and voice and optimize for SEO. Take your time.</a:t>
            </a:r>
          </a:p>
        </p:txBody>
      </p:sp>
    </p:spTree>
    <p:extLst>
      <p:ext uri="{BB962C8B-B14F-4D97-AF65-F5344CB8AC3E}">
        <p14:creationId xmlns:p14="http://schemas.microsoft.com/office/powerpoint/2010/main" val="34198834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71331845-9550-769B-893F-DC9383346517}"/>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93B87A5B-C6BB-3D2D-2688-14E95DEDDF6A}"/>
              </a:ext>
            </a:extLst>
          </p:cNvPr>
          <p:cNvSpPr txBox="1">
            <a:spLocks noGrp="1"/>
          </p:cNvSpPr>
          <p:nvPr>
            <p:ph type="title" idx="4294967295"/>
          </p:nvPr>
        </p:nvSpPr>
        <p:spPr>
          <a:xfrm>
            <a:off x="838199" y="812298"/>
            <a:ext cx="8836743" cy="1325563"/>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Roboto" panose="02000000000000000000" pitchFamily="2" charset="0"/>
                <a:ea typeface="Roboto" panose="02000000000000000000" pitchFamily="2" charset="0"/>
                <a:cs typeface="+mj-cs"/>
              </a:rPr>
              <a:t>Generating Content</a:t>
            </a:r>
            <a:br>
              <a:rPr kumimoji="0" lang="en-US" sz="4400" b="1" i="0" u="none" strike="noStrike" kern="1200" cap="none" spc="0" normalizeH="0" baseline="0" noProof="0" dirty="0">
                <a:ln>
                  <a:noFill/>
                </a:ln>
                <a:solidFill>
                  <a:schemeClr val="bg1"/>
                </a:solidFill>
                <a:effectLst/>
                <a:uLnTx/>
                <a:uFillTx/>
                <a:latin typeface="Roboto" panose="02000000000000000000" pitchFamily="2" charset="0"/>
                <a:ea typeface="Roboto" panose="02000000000000000000" pitchFamily="2" charset="0"/>
                <a:cs typeface="+mj-cs"/>
              </a:rPr>
            </a:br>
            <a:r>
              <a:rPr kumimoji="0" lang="en-US" sz="4400" b="1" i="0" u="none" strike="noStrike" kern="1200" cap="none" spc="0" normalizeH="0" baseline="0" noProof="0" dirty="0">
                <a:ln>
                  <a:noFill/>
                </a:ln>
                <a:solidFill>
                  <a:schemeClr val="bg1"/>
                </a:solidFill>
                <a:effectLst/>
                <a:uLnTx/>
                <a:uFillTx/>
                <a:latin typeface="Roboto" panose="02000000000000000000" pitchFamily="2" charset="0"/>
                <a:ea typeface="Roboto" panose="02000000000000000000" pitchFamily="2" charset="0"/>
                <a:cs typeface="+mj-cs"/>
              </a:rPr>
              <a:t>Response</a:t>
            </a:r>
          </a:p>
        </p:txBody>
      </p:sp>
      <p:pic>
        <p:nvPicPr>
          <p:cNvPr id="22" name="Picture 21" descr="A screenshot of a response from Copilot">
            <a:extLst>
              <a:ext uri="{FF2B5EF4-FFF2-40B4-BE49-F238E27FC236}">
                <a16:creationId xmlns:a16="http://schemas.microsoft.com/office/drawing/2014/main" id="{E3EC6216-AEFD-CB98-82D0-B86F319E119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3714" y="217169"/>
            <a:ext cx="7559695" cy="5197290"/>
          </a:xfrm>
          <a:prstGeom prst="rect">
            <a:avLst/>
          </a:prstGeom>
          <a:effectLst>
            <a:outerShdw blurRad="50800" dist="38100" dir="2700000" algn="tl" rotWithShape="0">
              <a:prstClr val="black">
                <a:alpha val="40000"/>
              </a:prstClr>
            </a:outerShdw>
          </a:effectLst>
        </p:spPr>
      </p:pic>
      <p:pic>
        <p:nvPicPr>
          <p:cNvPr id="24" name="Picture 23" descr="A screenshot of a response from Copilot">
            <a:extLst>
              <a:ext uri="{FF2B5EF4-FFF2-40B4-BE49-F238E27FC236}">
                <a16:creationId xmlns:a16="http://schemas.microsoft.com/office/drawing/2014/main" id="{53B570D7-945F-7C8D-3E0A-598AE6998D1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9438" y="360382"/>
            <a:ext cx="7513971" cy="4938188"/>
          </a:xfrm>
          <a:prstGeom prst="rect">
            <a:avLst/>
          </a:prstGeom>
          <a:effectLst>
            <a:outerShdw blurRad="50800" dist="38100" dir="2700000" algn="tl" rotWithShape="0">
              <a:prstClr val="black">
                <a:alpha val="40000"/>
              </a:prstClr>
            </a:outerShdw>
          </a:effectLst>
        </p:spPr>
      </p:pic>
      <p:pic>
        <p:nvPicPr>
          <p:cNvPr id="26" name="Picture 25" descr="A screenshot of a response from Copilot">
            <a:extLst>
              <a:ext uri="{FF2B5EF4-FFF2-40B4-BE49-F238E27FC236}">
                <a16:creationId xmlns:a16="http://schemas.microsoft.com/office/drawing/2014/main" id="{43AC3458-9277-4CFE-5232-A853C60B8B7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8198" y="812298"/>
            <a:ext cx="5875529" cy="4328535"/>
          </a:xfrm>
          <a:prstGeom prst="rect">
            <a:avLst/>
          </a:prstGeom>
          <a:effectLst>
            <a:outerShdw blurRad="50800" dist="38100" dir="2700000" algn="tl" rotWithShape="0">
              <a:prstClr val="black">
                <a:alpha val="40000"/>
              </a:prstClr>
            </a:outerShdw>
          </a:effectLst>
        </p:spPr>
      </p:pic>
      <p:pic>
        <p:nvPicPr>
          <p:cNvPr id="28" name="Picture 27" descr="A screenshot of a response from Copilot">
            <a:extLst>
              <a:ext uri="{FF2B5EF4-FFF2-40B4-BE49-F238E27FC236}">
                <a16:creationId xmlns:a16="http://schemas.microsoft.com/office/drawing/2014/main" id="{30C2B2C1-1E41-0867-FBAD-68E580DA22E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93713" y="257503"/>
            <a:ext cx="7559695" cy="5143946"/>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104370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ppt_x"/>
                                          </p:val>
                                        </p:tav>
                                        <p:tav tm="100000">
                                          <p:val>
                                            <p:strVal val="#ppt_x"/>
                                          </p:val>
                                        </p:tav>
                                      </p:tavLst>
                                    </p:anim>
                                    <p:anim calcmode="lin" valueType="num">
                                      <p:cBhvr additive="base">
                                        <p:cTn id="8"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4"/>
                                        </p:tgtEl>
                                        <p:attrNameLst>
                                          <p:attrName>style.visibility</p:attrName>
                                        </p:attrNameLst>
                                      </p:cBhvr>
                                      <p:to>
                                        <p:strVal val="visible"/>
                                      </p:to>
                                    </p:set>
                                    <p:anim calcmode="lin" valueType="num">
                                      <p:cBhvr additive="base">
                                        <p:cTn id="13" dur="500" fill="hold"/>
                                        <p:tgtEl>
                                          <p:spTgt spid="24"/>
                                        </p:tgtEl>
                                        <p:attrNameLst>
                                          <p:attrName>ppt_x</p:attrName>
                                        </p:attrNameLst>
                                      </p:cBhvr>
                                      <p:tavLst>
                                        <p:tav tm="0">
                                          <p:val>
                                            <p:strVal val="#ppt_x"/>
                                          </p:val>
                                        </p:tav>
                                        <p:tav tm="100000">
                                          <p:val>
                                            <p:strVal val="#ppt_x"/>
                                          </p:val>
                                        </p:tav>
                                      </p:tavLst>
                                    </p:anim>
                                    <p:anim calcmode="lin" valueType="num">
                                      <p:cBhvr additive="base">
                                        <p:cTn id="14"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6"/>
                                        </p:tgtEl>
                                        <p:attrNameLst>
                                          <p:attrName>style.visibility</p:attrName>
                                        </p:attrNameLst>
                                      </p:cBhvr>
                                      <p:to>
                                        <p:strVal val="visible"/>
                                      </p:to>
                                    </p:set>
                                    <p:anim calcmode="lin" valueType="num">
                                      <p:cBhvr additive="base">
                                        <p:cTn id="19" dur="500" fill="hold"/>
                                        <p:tgtEl>
                                          <p:spTgt spid="26"/>
                                        </p:tgtEl>
                                        <p:attrNameLst>
                                          <p:attrName>ppt_x</p:attrName>
                                        </p:attrNameLst>
                                      </p:cBhvr>
                                      <p:tavLst>
                                        <p:tav tm="0">
                                          <p:val>
                                            <p:strVal val="#ppt_x"/>
                                          </p:val>
                                        </p:tav>
                                        <p:tav tm="100000">
                                          <p:val>
                                            <p:strVal val="#ppt_x"/>
                                          </p:val>
                                        </p:tav>
                                      </p:tavLst>
                                    </p:anim>
                                    <p:anim calcmode="lin" valueType="num">
                                      <p:cBhvr additive="base">
                                        <p:cTn id="20"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8"/>
                                        </p:tgtEl>
                                        <p:attrNameLst>
                                          <p:attrName>style.visibility</p:attrName>
                                        </p:attrNameLst>
                                      </p:cBhvr>
                                      <p:to>
                                        <p:strVal val="visible"/>
                                      </p:to>
                                    </p:set>
                                    <p:anim calcmode="lin" valueType="num">
                                      <p:cBhvr additive="base">
                                        <p:cTn id="25" dur="500" fill="hold"/>
                                        <p:tgtEl>
                                          <p:spTgt spid="28"/>
                                        </p:tgtEl>
                                        <p:attrNameLst>
                                          <p:attrName>ppt_x</p:attrName>
                                        </p:attrNameLst>
                                      </p:cBhvr>
                                      <p:tavLst>
                                        <p:tav tm="0">
                                          <p:val>
                                            <p:strVal val="#ppt_x"/>
                                          </p:val>
                                        </p:tav>
                                        <p:tav tm="100000">
                                          <p:val>
                                            <p:strVal val="#ppt_x"/>
                                          </p:val>
                                        </p:tav>
                                      </p:tavLst>
                                    </p:anim>
                                    <p:anim calcmode="lin" valueType="num">
                                      <p:cBhvr additive="base">
                                        <p:cTn id="26"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468C3AD4-AD37-5B62-409F-2446C50B79E7}"/>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9C990E2C-233E-CFA7-0487-FDB8CA75A642}"/>
              </a:ext>
            </a:extLst>
          </p:cNvPr>
          <p:cNvSpPr txBox="1">
            <a:spLocks noGrp="1"/>
          </p:cNvSpPr>
          <p:nvPr>
            <p:ph type="title" idx="4294967295"/>
          </p:nvPr>
        </p:nvSpPr>
        <p:spPr>
          <a:xfrm>
            <a:off x="838199" y="812298"/>
            <a:ext cx="8836743" cy="1325563"/>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Roboto" panose="02000000000000000000" pitchFamily="2" charset="0"/>
                <a:ea typeface="Roboto" panose="02000000000000000000" pitchFamily="2" charset="0"/>
                <a:cs typeface="+mj-cs"/>
              </a:rPr>
              <a:t>Repetitive Tasks</a:t>
            </a:r>
          </a:p>
        </p:txBody>
      </p:sp>
      <p:sp>
        <p:nvSpPr>
          <p:cNvPr id="3" name="TextBox 2">
            <a:extLst>
              <a:ext uri="{FF2B5EF4-FFF2-40B4-BE49-F238E27FC236}">
                <a16:creationId xmlns:a16="http://schemas.microsoft.com/office/drawing/2014/main" id="{3C027154-612E-5903-8B89-BC7F4D776A54}"/>
              </a:ext>
            </a:extLst>
          </p:cNvPr>
          <p:cNvSpPr txBox="1"/>
          <p:nvPr/>
        </p:nvSpPr>
        <p:spPr>
          <a:xfrm>
            <a:off x="838198" y="1992470"/>
            <a:ext cx="7466704" cy="2800767"/>
          </a:xfrm>
          <a:prstGeom prst="rect">
            <a:avLst/>
          </a:prstGeom>
          <a:noFill/>
          <a:effectLst>
            <a:softEdge rad="0"/>
          </a:effectLst>
        </p:spPr>
        <p:txBody>
          <a:bodyPr wrap="square">
            <a:spAutoFit/>
          </a:bodyPr>
          <a:lstStyle/>
          <a:p>
            <a:r>
              <a:rPr kumimoji="0" lang="en-US" altLang="en-US" sz="2200" b="0" i="0" u="none" strike="noStrike" cap="none" normalizeH="0" baseline="0" dirty="0">
                <a:ln>
                  <a:noFill/>
                </a:ln>
                <a:solidFill>
                  <a:schemeClr val="bg1"/>
                </a:solidFill>
                <a:effectLst/>
                <a:latin typeface="Roboto" panose="02000000000000000000" pitchFamily="2" charset="0"/>
                <a:ea typeface="Roboto" panose="02000000000000000000" pitchFamily="2" charset="0"/>
              </a:rPr>
              <a:t>Take this list and create proper HTML for it. Create an H2 for each unique date, put the individual items in UL lists underneath the H2 and remove all the (PDF - </a:t>
            </a:r>
            <a:r>
              <a:rPr kumimoji="0" lang="en-US" altLang="en-US" sz="2200" b="0" i="0" u="none" strike="noStrike" cap="none" normalizeH="0" baseline="0" dirty="0" err="1">
                <a:ln>
                  <a:noFill/>
                </a:ln>
                <a:solidFill>
                  <a:schemeClr val="bg1"/>
                </a:solidFill>
                <a:effectLst/>
                <a:latin typeface="Roboto" panose="02000000000000000000" pitchFamily="2" charset="0"/>
                <a:ea typeface="Roboto" panose="02000000000000000000" pitchFamily="2" charset="0"/>
              </a:rPr>
              <a:t>XXkb</a:t>
            </a:r>
            <a:r>
              <a:rPr kumimoji="0" lang="en-US" altLang="en-US" sz="2200" b="0" i="0" u="none" strike="noStrike" cap="none" normalizeH="0" baseline="0" dirty="0">
                <a:ln>
                  <a:noFill/>
                </a:ln>
                <a:solidFill>
                  <a:schemeClr val="bg1"/>
                </a:solidFill>
                <a:effectLst/>
                <a:latin typeface="Roboto" panose="02000000000000000000" pitchFamily="2" charset="0"/>
                <a:ea typeface="Roboto" panose="02000000000000000000" pitchFamily="2" charset="0"/>
              </a:rPr>
              <a:t>) references. </a:t>
            </a:r>
          </a:p>
          <a:p>
            <a:endParaRPr lang="en-US" sz="2200" dirty="0">
              <a:solidFill>
                <a:schemeClr val="bg1"/>
              </a:solidFill>
              <a:latin typeface="Roboto" panose="02000000000000000000" pitchFamily="2" charset="0"/>
              <a:ea typeface="Roboto" panose="02000000000000000000" pitchFamily="2" charset="0"/>
            </a:endParaRPr>
          </a:p>
          <a:p>
            <a:endParaRPr lang="en-US" sz="2200" b="1" dirty="0">
              <a:solidFill>
                <a:schemeClr val="bg1"/>
              </a:solidFill>
              <a:latin typeface="Roboto" panose="02000000000000000000" pitchFamily="2" charset="0"/>
              <a:ea typeface="Roboto" panose="02000000000000000000" pitchFamily="2" charset="0"/>
            </a:endParaRPr>
          </a:p>
          <a:p>
            <a:r>
              <a:rPr lang="en-US" sz="2200" dirty="0">
                <a:solidFill>
                  <a:schemeClr val="bg1"/>
                </a:solidFill>
                <a:latin typeface="Roboto" panose="02000000000000000000" pitchFamily="2" charset="0"/>
                <a:ea typeface="Roboto" panose="02000000000000000000" pitchFamily="2" charset="0"/>
              </a:rPr>
              <a:t>Update this HTML code so the aria-hidden tags are converted to accessible aria-</a:t>
            </a:r>
            <a:r>
              <a:rPr lang="en-US" sz="2200" dirty="0" err="1">
                <a:solidFill>
                  <a:schemeClr val="bg1"/>
                </a:solidFill>
                <a:latin typeface="Roboto" panose="02000000000000000000" pitchFamily="2" charset="0"/>
                <a:ea typeface="Roboto" panose="02000000000000000000" pitchFamily="2" charset="0"/>
              </a:rPr>
              <a:t>labled</a:t>
            </a:r>
            <a:r>
              <a:rPr lang="en-US" sz="2200" dirty="0">
                <a:solidFill>
                  <a:schemeClr val="bg1"/>
                </a:solidFill>
                <a:latin typeface="Roboto" panose="02000000000000000000" pitchFamily="2" charset="0"/>
                <a:ea typeface="Roboto" panose="02000000000000000000" pitchFamily="2" charset="0"/>
              </a:rPr>
              <a:t> tags for the table.</a:t>
            </a:r>
          </a:p>
        </p:txBody>
      </p:sp>
    </p:spTree>
    <p:extLst>
      <p:ext uri="{BB962C8B-B14F-4D97-AF65-F5344CB8AC3E}">
        <p14:creationId xmlns:p14="http://schemas.microsoft.com/office/powerpoint/2010/main" val="6578305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4DF8ACB1-BA0D-D839-D771-D1AB4A0E0E47}"/>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348F9D0F-FE4F-958B-AC72-15A6BE19D9E9}"/>
              </a:ext>
            </a:extLst>
          </p:cNvPr>
          <p:cNvSpPr txBox="1">
            <a:spLocks noGrp="1"/>
          </p:cNvSpPr>
          <p:nvPr>
            <p:ph type="title" idx="4294967295"/>
          </p:nvPr>
        </p:nvSpPr>
        <p:spPr>
          <a:xfrm>
            <a:off x="838199" y="812298"/>
            <a:ext cx="8836743" cy="1325563"/>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Roboto" panose="02000000000000000000" pitchFamily="2" charset="0"/>
                <a:ea typeface="Roboto" panose="02000000000000000000" pitchFamily="2" charset="0"/>
                <a:cs typeface="+mj-cs"/>
              </a:rPr>
              <a:t>Coding</a:t>
            </a:r>
          </a:p>
        </p:txBody>
      </p:sp>
      <p:sp>
        <p:nvSpPr>
          <p:cNvPr id="3" name="TextBox 2">
            <a:extLst>
              <a:ext uri="{FF2B5EF4-FFF2-40B4-BE49-F238E27FC236}">
                <a16:creationId xmlns:a16="http://schemas.microsoft.com/office/drawing/2014/main" id="{BC23E792-A067-151A-E3DD-5C29C1A3980C}"/>
              </a:ext>
            </a:extLst>
          </p:cNvPr>
          <p:cNvSpPr txBox="1"/>
          <p:nvPr/>
        </p:nvSpPr>
        <p:spPr>
          <a:xfrm>
            <a:off x="838198" y="1992470"/>
            <a:ext cx="7466704" cy="2800767"/>
          </a:xfrm>
          <a:prstGeom prst="rect">
            <a:avLst/>
          </a:prstGeom>
          <a:noFill/>
          <a:effectLst>
            <a:softEdge rad="0"/>
          </a:effectLst>
        </p:spPr>
        <p:txBody>
          <a:bodyPr wrap="square">
            <a:spAutoFit/>
          </a:bodyPr>
          <a:lstStyle/>
          <a:p>
            <a:r>
              <a:rPr kumimoji="0" lang="en-US" altLang="en-US" sz="2200" b="0" i="0" u="none" strike="noStrike" cap="none" normalizeH="0" baseline="0" dirty="0">
                <a:ln>
                  <a:noFill/>
                </a:ln>
                <a:solidFill>
                  <a:schemeClr val="bg1"/>
                </a:solidFill>
                <a:effectLst/>
                <a:latin typeface="Roboto" panose="02000000000000000000" pitchFamily="2" charset="0"/>
                <a:ea typeface="Roboto" panose="02000000000000000000" pitchFamily="2" charset="0"/>
              </a:rPr>
              <a:t>Review this Bootstrap 3 code and convert it to valid Bootstrap 5 code.</a:t>
            </a:r>
          </a:p>
          <a:p>
            <a:endParaRPr lang="en-US" sz="2200" dirty="0">
              <a:solidFill>
                <a:schemeClr val="bg1"/>
              </a:solidFill>
              <a:latin typeface="Roboto" panose="02000000000000000000" pitchFamily="2" charset="0"/>
              <a:ea typeface="Roboto" panose="02000000000000000000" pitchFamily="2" charset="0"/>
            </a:endParaRPr>
          </a:p>
          <a:p>
            <a:r>
              <a:rPr lang="en-US" sz="2200" dirty="0">
                <a:solidFill>
                  <a:schemeClr val="bg1"/>
                </a:solidFill>
                <a:latin typeface="Roboto" panose="02000000000000000000" pitchFamily="2" charset="0"/>
                <a:ea typeface="Roboto" panose="02000000000000000000" pitchFamily="2" charset="0"/>
              </a:rPr>
              <a:t>Validate this code with Bootstrap 5 and ensure it meets accessibility standards.</a:t>
            </a:r>
          </a:p>
          <a:p>
            <a:endParaRPr lang="en-US" sz="2200" dirty="0">
              <a:solidFill>
                <a:schemeClr val="bg1"/>
              </a:solidFill>
              <a:latin typeface="Roboto" panose="02000000000000000000" pitchFamily="2" charset="0"/>
              <a:ea typeface="Roboto" panose="02000000000000000000" pitchFamily="2" charset="0"/>
            </a:endParaRPr>
          </a:p>
          <a:p>
            <a:r>
              <a:rPr lang="en-US" sz="2200" dirty="0">
                <a:solidFill>
                  <a:schemeClr val="bg1"/>
                </a:solidFill>
                <a:latin typeface="Roboto" panose="02000000000000000000" pitchFamily="2" charset="0"/>
                <a:ea typeface="Roboto" panose="02000000000000000000" pitchFamily="2" charset="0"/>
              </a:rPr>
              <a:t>I’m getting an error XXX. Explain what this means and show me how to make the code accessible.</a:t>
            </a:r>
          </a:p>
        </p:txBody>
      </p:sp>
    </p:spTree>
    <p:extLst>
      <p:ext uri="{BB962C8B-B14F-4D97-AF65-F5344CB8AC3E}">
        <p14:creationId xmlns:p14="http://schemas.microsoft.com/office/powerpoint/2010/main" val="14525325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81361125-4593-AD67-22C1-A9DC8DCD3FA9}"/>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674CCB80-4EC4-5186-3B73-02445B127294}"/>
              </a:ext>
            </a:extLst>
          </p:cNvPr>
          <p:cNvSpPr txBox="1">
            <a:spLocks noGrp="1"/>
          </p:cNvSpPr>
          <p:nvPr>
            <p:ph type="title" idx="4294967295"/>
          </p:nvPr>
        </p:nvSpPr>
        <p:spPr>
          <a:xfrm>
            <a:off x="838199" y="812298"/>
            <a:ext cx="8836743" cy="1325563"/>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Roboto" panose="02000000000000000000" pitchFamily="2" charset="0"/>
                <a:ea typeface="Roboto" panose="02000000000000000000" pitchFamily="2" charset="0"/>
                <a:cs typeface="+mj-cs"/>
              </a:rPr>
              <a:t>Coding From Scratch</a:t>
            </a:r>
          </a:p>
        </p:txBody>
      </p:sp>
      <p:sp>
        <p:nvSpPr>
          <p:cNvPr id="3" name="TextBox 2">
            <a:extLst>
              <a:ext uri="{FF2B5EF4-FFF2-40B4-BE49-F238E27FC236}">
                <a16:creationId xmlns:a16="http://schemas.microsoft.com/office/drawing/2014/main" id="{CDE2F2C7-98AD-AEA3-1B74-73C44B47A6C0}"/>
              </a:ext>
            </a:extLst>
          </p:cNvPr>
          <p:cNvSpPr txBox="1"/>
          <p:nvPr/>
        </p:nvSpPr>
        <p:spPr>
          <a:xfrm>
            <a:off x="838198" y="1992470"/>
            <a:ext cx="7466704" cy="1785104"/>
          </a:xfrm>
          <a:prstGeom prst="rect">
            <a:avLst/>
          </a:prstGeom>
          <a:noFill/>
          <a:effectLst>
            <a:softEdge rad="0"/>
          </a:effectLst>
        </p:spPr>
        <p:txBody>
          <a:bodyPr wrap="square">
            <a:spAutoFit/>
          </a:bodyPr>
          <a:lstStyle/>
          <a:p>
            <a:r>
              <a:rPr kumimoji="0" lang="en-US" altLang="en-US" sz="2200" b="0" i="0" u="none" strike="noStrike" cap="none" normalizeH="0" baseline="0" dirty="0">
                <a:ln>
                  <a:noFill/>
                </a:ln>
                <a:solidFill>
                  <a:schemeClr val="bg1"/>
                </a:solidFill>
                <a:effectLst/>
                <a:latin typeface="Roboto" panose="02000000000000000000" pitchFamily="2" charset="0"/>
                <a:ea typeface="Roboto" panose="02000000000000000000" pitchFamily="2" charset="0"/>
              </a:rPr>
              <a:t>Review this design element and code it with the Bootstrap 5 framework. Ensure it’s valid HTML, uses built in Bootstrap 5 classes and meets all accessibility requirements. Include any additional CSS styles needed to replicate the design. Take your time.</a:t>
            </a:r>
            <a:endParaRPr lang="en-US" sz="2200" dirty="0">
              <a:solidFill>
                <a:schemeClr val="bg1"/>
              </a:solidFill>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27198575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4F9847-DF67-EC6B-0C5C-61E925897275}"/>
              </a:ext>
            </a:extLst>
          </p:cNvPr>
          <p:cNvSpPr>
            <a:spLocks noGrp="1"/>
          </p:cNvSpPr>
          <p:nvPr>
            <p:ph type="title"/>
          </p:nvPr>
        </p:nvSpPr>
        <p:spPr>
          <a:xfrm>
            <a:off x="838200" y="-527764"/>
            <a:ext cx="10515600" cy="678367"/>
          </a:xfrm>
        </p:spPr>
        <p:txBody>
          <a:bodyPr>
            <a:normAutofit fontScale="90000"/>
          </a:bodyPr>
          <a:lstStyle/>
          <a:p>
            <a:r>
              <a:rPr lang="en-US" dirty="0"/>
              <a:t>Jonathan Blundell</a:t>
            </a:r>
          </a:p>
        </p:txBody>
      </p:sp>
      <p:pic>
        <p:nvPicPr>
          <p:cNvPr id="4" name="Picture 3" descr="Jonathan Blundell">
            <a:extLst>
              <a:ext uri="{FF2B5EF4-FFF2-40B4-BE49-F238E27FC236}">
                <a16:creationId xmlns:a16="http://schemas.microsoft.com/office/drawing/2014/main" id="{5BFD9418-63A7-3DCF-289A-F4CB35EF2C1F}"/>
              </a:ext>
            </a:extLst>
          </p:cNvPr>
          <p:cNvPicPr>
            <a:picLocks noChangeAspect="1"/>
          </p:cNvPicPr>
          <p:nvPr/>
        </p:nvPicPr>
        <p:blipFill>
          <a:blip r:embed="rId2"/>
          <a:srcRect l="216" r="216"/>
          <a:stretch/>
        </p:blipFill>
        <p:spPr>
          <a:xfrm>
            <a:off x="1002051" y="1260969"/>
            <a:ext cx="1820916" cy="1828800"/>
          </a:xfrm>
          <a:prstGeom prst="ellipse">
            <a:avLst/>
          </a:prstGeom>
        </p:spPr>
      </p:pic>
      <p:sp>
        <p:nvSpPr>
          <p:cNvPr id="5" name="TextBox 4">
            <a:extLst>
              <a:ext uri="{FF2B5EF4-FFF2-40B4-BE49-F238E27FC236}">
                <a16:creationId xmlns:a16="http://schemas.microsoft.com/office/drawing/2014/main" id="{D4EDA496-C8BE-F191-C41D-CE0BEC568468}"/>
              </a:ext>
            </a:extLst>
          </p:cNvPr>
          <p:cNvSpPr txBox="1">
            <a:spLocks noChangeArrowheads="1"/>
          </p:cNvSpPr>
          <p:nvPr/>
        </p:nvSpPr>
        <p:spPr bwMode="auto">
          <a:xfrm>
            <a:off x="3214942" y="1205873"/>
            <a:ext cx="8631238" cy="4093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US" altLang="en-US" sz="3600" b="1" dirty="0">
                <a:solidFill>
                  <a:schemeClr val="bg1"/>
                </a:solidFill>
                <a:latin typeface="Roboto" panose="02000000000000000000" pitchFamily="2" charset="0"/>
                <a:ea typeface="Roboto" panose="02000000000000000000" pitchFamily="2" charset="0"/>
                <a:cs typeface="Calibri"/>
              </a:rPr>
              <a:t>Jonathan Blundell</a:t>
            </a:r>
          </a:p>
          <a:p>
            <a:pPr>
              <a:lnSpc>
                <a:spcPct val="100000"/>
              </a:lnSpc>
              <a:spcBef>
                <a:spcPct val="0"/>
              </a:spcBef>
              <a:buFontTx/>
              <a:buNone/>
            </a:pPr>
            <a:r>
              <a:rPr lang="en-US" altLang="en-US" dirty="0">
                <a:solidFill>
                  <a:schemeClr val="bg1"/>
                </a:solidFill>
                <a:latin typeface="Roboto" panose="02000000000000000000" pitchFamily="2" charset="0"/>
                <a:ea typeface="Roboto" panose="02000000000000000000" pitchFamily="2" charset="0"/>
                <a:cs typeface="Open Sans" pitchFamily="2" charset="0"/>
              </a:rPr>
              <a:t>Senior Director, Digital Experience</a:t>
            </a:r>
          </a:p>
          <a:p>
            <a:pPr>
              <a:lnSpc>
                <a:spcPct val="100000"/>
              </a:lnSpc>
              <a:spcBef>
                <a:spcPct val="0"/>
              </a:spcBef>
              <a:buFontTx/>
              <a:buNone/>
            </a:pPr>
            <a:r>
              <a:rPr lang="en-US" altLang="en-US" dirty="0">
                <a:solidFill>
                  <a:schemeClr val="bg1"/>
                </a:solidFill>
                <a:latin typeface="Roboto" panose="02000000000000000000" pitchFamily="2" charset="0"/>
                <a:ea typeface="Roboto" panose="02000000000000000000" pitchFamily="2" charset="0"/>
                <a:cs typeface="Open Sans" pitchFamily="2" charset="0"/>
              </a:rPr>
              <a:t>Dallas College</a:t>
            </a:r>
          </a:p>
          <a:p>
            <a:pPr>
              <a:lnSpc>
                <a:spcPct val="100000"/>
              </a:lnSpc>
              <a:spcBef>
                <a:spcPct val="0"/>
              </a:spcBef>
              <a:buFontTx/>
              <a:buNone/>
            </a:pPr>
            <a:r>
              <a:rPr lang="en-US" altLang="en-US" dirty="0">
                <a:solidFill>
                  <a:schemeClr val="bg1"/>
                </a:solidFill>
                <a:latin typeface="Roboto" panose="02000000000000000000" pitchFamily="2" charset="0"/>
                <a:ea typeface="Roboto" panose="02000000000000000000" pitchFamily="2" charset="0"/>
                <a:cs typeface="Open Sans" pitchFamily="2" charset="0"/>
              </a:rPr>
              <a:t>jblundell@dallascollege.edu</a:t>
            </a:r>
          </a:p>
          <a:p>
            <a:pPr>
              <a:lnSpc>
                <a:spcPct val="100000"/>
              </a:lnSpc>
              <a:spcBef>
                <a:spcPct val="0"/>
              </a:spcBef>
              <a:buFontTx/>
              <a:buNone/>
            </a:pPr>
            <a:r>
              <a:rPr lang="en-US" b="0" i="0" dirty="0">
                <a:solidFill>
                  <a:schemeClr val="bg1"/>
                </a:solidFill>
                <a:effectLst/>
                <a:latin typeface="Roboto" panose="02000000000000000000" pitchFamily="2" charset="0"/>
                <a:ea typeface="Roboto" panose="02000000000000000000" pitchFamily="2" charset="0"/>
                <a:cs typeface="Open Sans" pitchFamily="2" charset="0"/>
              </a:rPr>
              <a:t>linkedin.com/in/jdblundell/</a:t>
            </a:r>
          </a:p>
          <a:p>
            <a:pPr>
              <a:lnSpc>
                <a:spcPct val="100000"/>
              </a:lnSpc>
              <a:spcBef>
                <a:spcPct val="0"/>
              </a:spcBef>
              <a:buNone/>
            </a:pPr>
            <a:r>
              <a:rPr lang="en-US" altLang="en-US" dirty="0">
                <a:solidFill>
                  <a:schemeClr val="bg1"/>
                </a:solidFill>
                <a:latin typeface="Roboto" panose="02000000000000000000" pitchFamily="2" charset="0"/>
                <a:ea typeface="Roboto" panose="02000000000000000000" pitchFamily="2" charset="0"/>
                <a:cs typeface="Open Sans" pitchFamily="2" charset="0"/>
              </a:rPr>
              <a:t>TACCM.org/Slack</a:t>
            </a:r>
            <a:br>
              <a:rPr lang="en-US" altLang="en-US" dirty="0">
                <a:solidFill>
                  <a:schemeClr val="bg1"/>
                </a:solidFill>
                <a:latin typeface="Roboto" panose="02000000000000000000" pitchFamily="2" charset="0"/>
                <a:ea typeface="Roboto" panose="02000000000000000000" pitchFamily="2" charset="0"/>
                <a:cs typeface="Open Sans" pitchFamily="2" charset="0"/>
              </a:rPr>
            </a:br>
            <a:br>
              <a:rPr lang="en-US" altLang="en-US" dirty="0">
                <a:solidFill>
                  <a:schemeClr val="bg1"/>
                </a:solidFill>
                <a:latin typeface="Roboto" panose="02000000000000000000" pitchFamily="2" charset="0"/>
                <a:ea typeface="Roboto" panose="02000000000000000000" pitchFamily="2" charset="0"/>
                <a:cs typeface="Open Sans" pitchFamily="2" charset="0"/>
              </a:rPr>
            </a:br>
            <a:r>
              <a:rPr lang="en-US" altLang="en-US" dirty="0">
                <a:solidFill>
                  <a:schemeClr val="bg1"/>
                </a:solidFill>
                <a:latin typeface="Roboto" panose="02000000000000000000" pitchFamily="2" charset="0"/>
                <a:ea typeface="Roboto" panose="02000000000000000000" pitchFamily="2" charset="0"/>
                <a:cs typeface="Open Sans" pitchFamily="2" charset="0"/>
              </a:rPr>
              <a:t>jdblundell.github.io/</a:t>
            </a:r>
            <a:r>
              <a:rPr lang="en-US" altLang="en-US" dirty="0" err="1">
                <a:solidFill>
                  <a:schemeClr val="bg1"/>
                </a:solidFill>
                <a:latin typeface="Roboto" panose="02000000000000000000" pitchFamily="2" charset="0"/>
                <a:ea typeface="Roboto" panose="02000000000000000000" pitchFamily="2" charset="0"/>
                <a:cs typeface="Open Sans" pitchFamily="2" charset="0"/>
              </a:rPr>
              <a:t>taccm</a:t>
            </a:r>
            <a:r>
              <a:rPr lang="en-US" altLang="en-US" dirty="0">
                <a:solidFill>
                  <a:schemeClr val="bg1"/>
                </a:solidFill>
                <a:latin typeface="Roboto" panose="02000000000000000000" pitchFamily="2" charset="0"/>
                <a:ea typeface="Roboto" panose="02000000000000000000" pitchFamily="2" charset="0"/>
                <a:cs typeface="Open Sans" pitchFamily="2" charset="0"/>
              </a:rPr>
              <a:t>-ai</a:t>
            </a:r>
          </a:p>
          <a:p>
            <a:pPr>
              <a:lnSpc>
                <a:spcPct val="100000"/>
              </a:lnSpc>
              <a:spcBef>
                <a:spcPct val="0"/>
              </a:spcBef>
              <a:buFontTx/>
              <a:buNone/>
            </a:pPr>
            <a:endParaRPr lang="en-US" altLang="en-US" dirty="0">
              <a:solidFill>
                <a:schemeClr val="bg1"/>
              </a:solidFill>
              <a:latin typeface="Roboto" panose="02000000000000000000" pitchFamily="2" charset="0"/>
              <a:ea typeface="Roboto" panose="02000000000000000000" pitchFamily="2" charset="0"/>
              <a:cs typeface="Open Sans" pitchFamily="2" charset="0"/>
            </a:endParaRPr>
          </a:p>
        </p:txBody>
      </p:sp>
      <p:sp>
        <p:nvSpPr>
          <p:cNvPr id="7" name="TextBox 6">
            <a:extLst>
              <a:ext uri="{FF2B5EF4-FFF2-40B4-BE49-F238E27FC236}">
                <a16:creationId xmlns:a16="http://schemas.microsoft.com/office/drawing/2014/main" id="{C4CE9521-9A9E-17C7-B6A5-B832A6AC9592}"/>
              </a:ext>
            </a:extLst>
          </p:cNvPr>
          <p:cNvSpPr txBox="1"/>
          <p:nvPr/>
        </p:nvSpPr>
        <p:spPr>
          <a:xfrm>
            <a:off x="8663470" y="98625"/>
            <a:ext cx="3528530" cy="369332"/>
          </a:xfrm>
          <a:prstGeom prst="rect">
            <a:avLst/>
          </a:prstGeom>
          <a:noFill/>
        </p:spPr>
        <p:txBody>
          <a:bodyPr wrap="none" rtlCol="0">
            <a:spAutoFit/>
          </a:bodyPr>
          <a:lstStyle/>
          <a:p>
            <a:r>
              <a:rPr lang="en-US" dirty="0">
                <a:solidFill>
                  <a:schemeClr val="bg1"/>
                </a:solidFill>
                <a:latin typeface="Roboto" panose="02000000000000000000" pitchFamily="2" charset="0"/>
                <a:ea typeface="Roboto" panose="02000000000000000000" pitchFamily="2" charset="0"/>
              </a:rPr>
              <a:t>*AI Generated Image (with Edits)</a:t>
            </a:r>
          </a:p>
        </p:txBody>
      </p:sp>
    </p:spTree>
    <p:extLst>
      <p:ext uri="{BB962C8B-B14F-4D97-AF65-F5344CB8AC3E}">
        <p14:creationId xmlns:p14="http://schemas.microsoft.com/office/powerpoint/2010/main" val="34366174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147C022E-C6FB-980C-56AA-F1E40E1C8220}"/>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3BF91876-475D-19BF-977B-BEF7316767F6}"/>
              </a:ext>
            </a:extLst>
          </p:cNvPr>
          <p:cNvSpPr txBox="1">
            <a:spLocks noGrp="1"/>
          </p:cNvSpPr>
          <p:nvPr>
            <p:ph type="title" idx="4294967295"/>
          </p:nvPr>
        </p:nvSpPr>
        <p:spPr>
          <a:xfrm>
            <a:off x="838199" y="812298"/>
            <a:ext cx="8836743" cy="1325563"/>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Roboto" panose="02000000000000000000" pitchFamily="2" charset="0"/>
                <a:ea typeface="Roboto" panose="02000000000000000000" pitchFamily="2" charset="0"/>
                <a:cs typeface="+mj-cs"/>
              </a:rPr>
              <a:t>Coding From Scratch</a:t>
            </a:r>
            <a:br>
              <a:rPr kumimoji="0" lang="en-US" sz="4400" b="1" i="0" u="none" strike="noStrike" kern="1200" cap="none" spc="0" normalizeH="0" baseline="0" noProof="0" dirty="0">
                <a:ln>
                  <a:noFill/>
                </a:ln>
                <a:solidFill>
                  <a:schemeClr val="bg1"/>
                </a:solidFill>
                <a:effectLst/>
                <a:uLnTx/>
                <a:uFillTx/>
                <a:latin typeface="Roboto" panose="02000000000000000000" pitchFamily="2" charset="0"/>
                <a:ea typeface="Roboto" panose="02000000000000000000" pitchFamily="2" charset="0"/>
                <a:cs typeface="+mj-cs"/>
              </a:rPr>
            </a:br>
            <a:r>
              <a:rPr kumimoji="0" lang="en-US" sz="4400" b="1" i="0" u="none" strike="noStrike" kern="1200" cap="none" spc="0" normalizeH="0" baseline="0" noProof="0" dirty="0">
                <a:ln>
                  <a:noFill/>
                </a:ln>
                <a:solidFill>
                  <a:schemeClr val="bg1"/>
                </a:solidFill>
                <a:effectLst/>
                <a:uLnTx/>
                <a:uFillTx/>
                <a:latin typeface="Roboto" panose="02000000000000000000" pitchFamily="2" charset="0"/>
                <a:ea typeface="Roboto" panose="02000000000000000000" pitchFamily="2" charset="0"/>
                <a:cs typeface="+mj-cs"/>
              </a:rPr>
              <a:t>Results</a:t>
            </a:r>
          </a:p>
        </p:txBody>
      </p:sp>
      <p:pic>
        <p:nvPicPr>
          <p:cNvPr id="6" name="Picture 5" descr="Screenshot of a web page layout">
            <a:extLst>
              <a:ext uri="{FF2B5EF4-FFF2-40B4-BE49-F238E27FC236}">
                <a16:creationId xmlns:a16="http://schemas.microsoft.com/office/drawing/2014/main" id="{282603A0-A86A-766D-1348-EDA2F1450B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812298"/>
            <a:ext cx="12192000" cy="3943712"/>
          </a:xfrm>
          <a:prstGeom prst="rect">
            <a:avLst/>
          </a:prstGeom>
          <a:effectLst>
            <a:outerShdw blurRad="50800" dist="38100" dir="2700000" algn="tl" rotWithShape="0">
              <a:prstClr val="black">
                <a:alpha val="40000"/>
              </a:prstClr>
            </a:outerShdw>
          </a:effectLst>
        </p:spPr>
      </p:pic>
      <p:pic>
        <p:nvPicPr>
          <p:cNvPr id="8" name="Picture 7" descr="Screenshot of suggested HTML">
            <a:extLst>
              <a:ext uri="{FF2B5EF4-FFF2-40B4-BE49-F238E27FC236}">
                <a16:creationId xmlns:a16="http://schemas.microsoft.com/office/drawing/2014/main" id="{FACBDDCF-4657-21E9-4D17-937F2C21FD2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5892" y="482620"/>
            <a:ext cx="8009011" cy="6014998"/>
          </a:xfrm>
          <a:prstGeom prst="rect">
            <a:avLst/>
          </a:prstGeom>
          <a:effectLst>
            <a:outerShdw blurRad="50800" dist="38100" dir="2700000" algn="tl" rotWithShape="0">
              <a:prstClr val="black">
                <a:alpha val="40000"/>
              </a:prstClr>
            </a:outerShdw>
          </a:effectLst>
        </p:spPr>
      </p:pic>
      <p:pic>
        <p:nvPicPr>
          <p:cNvPr id="10" name="Picture 9" descr="Screenshot of the web layout missing the image">
            <a:extLst>
              <a:ext uri="{FF2B5EF4-FFF2-40B4-BE49-F238E27FC236}">
                <a16:creationId xmlns:a16="http://schemas.microsoft.com/office/drawing/2014/main" id="{C5015999-DC64-A9DD-01A0-1412904A492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951171"/>
            <a:ext cx="12192000" cy="3665966"/>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114770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ppt_x"/>
                                          </p:val>
                                        </p:tav>
                                        <p:tav tm="100000">
                                          <p:val>
                                            <p:strVal val="#ppt_x"/>
                                          </p:val>
                                        </p:tav>
                                      </p:tavLst>
                                    </p:anim>
                                    <p:anim calcmode="lin" valueType="num">
                                      <p:cBhvr additive="base">
                                        <p:cTn id="2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D72DFE3A-B3A0-E8A1-A702-1560E7D3CE01}"/>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7E9DD197-5069-BCF4-C569-B44A368A3A1E}"/>
              </a:ext>
            </a:extLst>
          </p:cNvPr>
          <p:cNvSpPr txBox="1">
            <a:spLocks noGrp="1"/>
          </p:cNvSpPr>
          <p:nvPr>
            <p:ph type="title" idx="4294967295"/>
          </p:nvPr>
        </p:nvSpPr>
        <p:spPr>
          <a:xfrm>
            <a:off x="838199" y="812298"/>
            <a:ext cx="8836743" cy="1325563"/>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Roboto" panose="02000000000000000000" pitchFamily="2" charset="0"/>
                <a:ea typeface="Roboto" panose="02000000000000000000" pitchFamily="2" charset="0"/>
                <a:cs typeface="+mj-cs"/>
              </a:rPr>
              <a:t>Analysis</a:t>
            </a:r>
          </a:p>
        </p:txBody>
      </p:sp>
      <p:sp>
        <p:nvSpPr>
          <p:cNvPr id="3" name="TextBox 2">
            <a:extLst>
              <a:ext uri="{FF2B5EF4-FFF2-40B4-BE49-F238E27FC236}">
                <a16:creationId xmlns:a16="http://schemas.microsoft.com/office/drawing/2014/main" id="{250E5130-E54F-2C25-7455-1354BBC7BF5B}"/>
              </a:ext>
            </a:extLst>
          </p:cNvPr>
          <p:cNvSpPr txBox="1"/>
          <p:nvPr/>
        </p:nvSpPr>
        <p:spPr>
          <a:xfrm>
            <a:off x="838198" y="1992470"/>
            <a:ext cx="7466704" cy="1785104"/>
          </a:xfrm>
          <a:prstGeom prst="rect">
            <a:avLst/>
          </a:prstGeom>
          <a:noFill/>
          <a:effectLst>
            <a:softEdge rad="0"/>
          </a:effectLst>
        </p:spPr>
        <p:txBody>
          <a:bodyPr wrap="square">
            <a:spAutoFit/>
          </a:bodyPr>
          <a:lstStyle/>
          <a:p>
            <a:r>
              <a:rPr lang="en-US" sz="2200" dirty="0">
                <a:solidFill>
                  <a:schemeClr val="bg1"/>
                </a:solidFill>
                <a:latin typeface="Roboto" panose="02000000000000000000" pitchFamily="2" charset="0"/>
                <a:ea typeface="Roboto" panose="02000000000000000000" pitchFamily="2" charset="0"/>
              </a:rPr>
              <a:t>You’re a marketing analyst for a community college. Review this spreadsheet that includes data from our Fall campaign. Analyze the data and highlight trends, oddities and other key data points that would be valuable for sharing in a presentation to your CMO. Take your time.</a:t>
            </a:r>
          </a:p>
        </p:txBody>
      </p:sp>
    </p:spTree>
    <p:extLst>
      <p:ext uri="{BB962C8B-B14F-4D97-AF65-F5344CB8AC3E}">
        <p14:creationId xmlns:p14="http://schemas.microsoft.com/office/powerpoint/2010/main" val="37839977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AABAB7CA-39A6-5DCF-FEF4-6DBD12C8B241}"/>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466BC1E7-ED22-5C83-5FA2-6BB37C16E706}"/>
              </a:ext>
            </a:extLst>
          </p:cNvPr>
          <p:cNvSpPr txBox="1">
            <a:spLocks noGrp="1"/>
          </p:cNvSpPr>
          <p:nvPr>
            <p:ph type="title" idx="4294967295"/>
          </p:nvPr>
        </p:nvSpPr>
        <p:spPr>
          <a:xfrm>
            <a:off x="838199" y="812298"/>
            <a:ext cx="8836743" cy="1325563"/>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Roboto" panose="02000000000000000000" pitchFamily="2" charset="0"/>
                <a:ea typeface="Roboto" panose="02000000000000000000" pitchFamily="2" charset="0"/>
                <a:cs typeface="+mj-cs"/>
              </a:rPr>
              <a:t>Deeper Analysis</a:t>
            </a:r>
          </a:p>
        </p:txBody>
      </p:sp>
      <p:sp>
        <p:nvSpPr>
          <p:cNvPr id="3" name="TextBox 2">
            <a:extLst>
              <a:ext uri="{FF2B5EF4-FFF2-40B4-BE49-F238E27FC236}">
                <a16:creationId xmlns:a16="http://schemas.microsoft.com/office/drawing/2014/main" id="{71E978BA-1096-CC62-467C-A28C8254BA2D}"/>
              </a:ext>
            </a:extLst>
          </p:cNvPr>
          <p:cNvSpPr txBox="1"/>
          <p:nvPr/>
        </p:nvSpPr>
        <p:spPr>
          <a:xfrm>
            <a:off x="838198" y="1992470"/>
            <a:ext cx="7466704" cy="3139321"/>
          </a:xfrm>
          <a:prstGeom prst="rect">
            <a:avLst/>
          </a:prstGeom>
          <a:noFill/>
          <a:effectLst>
            <a:softEdge rad="0"/>
          </a:effectLst>
        </p:spPr>
        <p:txBody>
          <a:bodyPr wrap="square">
            <a:spAutoFit/>
          </a:bodyPr>
          <a:lstStyle/>
          <a:p>
            <a:r>
              <a:rPr lang="en-US" sz="2200" dirty="0">
                <a:solidFill>
                  <a:schemeClr val="bg1"/>
                </a:solidFill>
                <a:latin typeface="Roboto" panose="02000000000000000000" pitchFamily="2" charset="0"/>
                <a:ea typeface="Roboto" panose="02000000000000000000" pitchFamily="2" charset="0"/>
              </a:rPr>
              <a:t>Looking at these two data sets - one lists all the leads from Sept. 2023-today. The other only lists leads that show a confirmed conversion based on their email address (noted by a contact ID).</a:t>
            </a:r>
          </a:p>
          <a:p>
            <a:r>
              <a:rPr lang="en-US" sz="2200" dirty="0">
                <a:solidFill>
                  <a:schemeClr val="bg1"/>
                </a:solidFill>
                <a:latin typeface="Roboto" panose="02000000000000000000" pitchFamily="2" charset="0"/>
                <a:ea typeface="Roboto" panose="02000000000000000000" pitchFamily="2" charset="0"/>
              </a:rPr>
              <a:t>Analyze this data and give me key talking points for FY23 and FY24 and also provide possible scenarios for and trends or changes. Ask any clarifying questions you need and pause between each question to get a response before moving on and continuing your analysis. </a:t>
            </a:r>
          </a:p>
        </p:txBody>
      </p:sp>
    </p:spTree>
    <p:extLst>
      <p:ext uri="{BB962C8B-B14F-4D97-AF65-F5344CB8AC3E}">
        <p14:creationId xmlns:p14="http://schemas.microsoft.com/office/powerpoint/2010/main" val="31338934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71E9F154-408D-1BD3-4282-2AFFDF6DECDD}"/>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784A7F5F-BF24-5E70-6F35-414BD17F6963}"/>
              </a:ext>
            </a:extLst>
          </p:cNvPr>
          <p:cNvSpPr txBox="1">
            <a:spLocks noGrp="1"/>
          </p:cNvSpPr>
          <p:nvPr>
            <p:ph type="title" idx="4294967295"/>
          </p:nvPr>
        </p:nvSpPr>
        <p:spPr>
          <a:xfrm>
            <a:off x="838199" y="812298"/>
            <a:ext cx="8836743" cy="1325563"/>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Roboto" panose="02000000000000000000" pitchFamily="2" charset="0"/>
                <a:ea typeface="Roboto" panose="02000000000000000000" pitchFamily="2" charset="0"/>
                <a:cs typeface="+mj-cs"/>
              </a:rPr>
              <a:t>Deeper Analysis</a:t>
            </a:r>
            <a:br>
              <a:rPr kumimoji="0" lang="en-US" sz="4400" b="1" i="0" u="none" strike="noStrike" kern="1200" cap="none" spc="0" normalizeH="0" baseline="0" noProof="0" dirty="0">
                <a:ln>
                  <a:noFill/>
                </a:ln>
                <a:solidFill>
                  <a:schemeClr val="bg1"/>
                </a:solidFill>
                <a:effectLst/>
                <a:uLnTx/>
                <a:uFillTx/>
                <a:latin typeface="Roboto" panose="02000000000000000000" pitchFamily="2" charset="0"/>
                <a:ea typeface="Roboto" panose="02000000000000000000" pitchFamily="2" charset="0"/>
                <a:cs typeface="+mj-cs"/>
              </a:rPr>
            </a:br>
            <a:r>
              <a:rPr kumimoji="0" lang="en-US" sz="4400" b="1" i="0" u="none" strike="noStrike" kern="1200" cap="none" spc="0" normalizeH="0" baseline="0" noProof="0" dirty="0">
                <a:ln>
                  <a:noFill/>
                </a:ln>
                <a:solidFill>
                  <a:schemeClr val="bg1"/>
                </a:solidFill>
                <a:effectLst/>
                <a:uLnTx/>
                <a:uFillTx/>
                <a:latin typeface="Roboto" panose="02000000000000000000" pitchFamily="2" charset="0"/>
                <a:ea typeface="Roboto" panose="02000000000000000000" pitchFamily="2" charset="0"/>
                <a:cs typeface="+mj-cs"/>
              </a:rPr>
              <a:t>Results</a:t>
            </a:r>
          </a:p>
        </p:txBody>
      </p:sp>
      <p:pic>
        <p:nvPicPr>
          <p:cNvPr id="6" name="Picture 5" descr="Screenshot of ChatGPT response for a data analysis">
            <a:extLst>
              <a:ext uri="{FF2B5EF4-FFF2-40B4-BE49-F238E27FC236}">
                <a16:creationId xmlns:a16="http://schemas.microsoft.com/office/drawing/2014/main" id="{F75FE1F4-75C6-7BFD-9348-6C9AA55B333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4806" y="360382"/>
            <a:ext cx="7643522" cy="4473328"/>
          </a:xfrm>
          <a:prstGeom prst="rect">
            <a:avLst/>
          </a:prstGeom>
          <a:effectLst>
            <a:outerShdw blurRad="50800" dist="38100" dir="2700000" algn="tl" rotWithShape="0">
              <a:prstClr val="black">
                <a:alpha val="40000"/>
              </a:prstClr>
            </a:outerShdw>
          </a:effectLst>
        </p:spPr>
      </p:pic>
      <p:pic>
        <p:nvPicPr>
          <p:cNvPr id="8" name="Picture 7" descr="Screenshot of ChatGPT response for a data analysis">
            <a:extLst>
              <a:ext uri="{FF2B5EF4-FFF2-40B4-BE49-F238E27FC236}">
                <a16:creationId xmlns:a16="http://schemas.microsoft.com/office/drawing/2014/main" id="{F4AD40F3-AB85-57FE-EF86-62D19F8EA77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9371" y="360382"/>
            <a:ext cx="7513971" cy="4618120"/>
          </a:xfrm>
          <a:prstGeom prst="rect">
            <a:avLst/>
          </a:prstGeom>
          <a:effectLst>
            <a:outerShdw blurRad="50800" dist="38100" dir="2700000" algn="tl" rotWithShape="0">
              <a:prstClr val="black">
                <a:alpha val="40000"/>
              </a:prstClr>
            </a:outerShdw>
          </a:effectLst>
        </p:spPr>
      </p:pic>
      <p:pic>
        <p:nvPicPr>
          <p:cNvPr id="10" name="Picture 9" descr="Screenshot of ChatGPT response for a data analysis">
            <a:extLst>
              <a:ext uri="{FF2B5EF4-FFF2-40B4-BE49-F238E27FC236}">
                <a16:creationId xmlns:a16="http://schemas.microsoft.com/office/drawing/2014/main" id="{75A9024D-23BD-FA87-A435-21C53B4C45D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3663" y="1272743"/>
            <a:ext cx="7445385" cy="2491956"/>
          </a:xfrm>
          <a:prstGeom prst="rect">
            <a:avLst/>
          </a:prstGeom>
          <a:ln w="57150">
            <a:solidFill>
              <a:schemeClr val="tx1"/>
            </a:solidFill>
          </a:ln>
          <a:effectLst>
            <a:outerShdw blurRad="50800" dist="38100" dir="2700000" algn="tl" rotWithShape="0">
              <a:prstClr val="black">
                <a:alpha val="40000"/>
              </a:prstClr>
            </a:outerShdw>
          </a:effectLst>
        </p:spPr>
      </p:pic>
      <p:sp>
        <p:nvSpPr>
          <p:cNvPr id="19" name="Oval 18">
            <a:extLst>
              <a:ext uri="{FF2B5EF4-FFF2-40B4-BE49-F238E27FC236}">
                <a16:creationId xmlns:a16="http://schemas.microsoft.com/office/drawing/2014/main" id="{F411A2A1-47EC-6B19-112C-910AE70CB44F}"/>
              </a:ext>
              <a:ext uri="{C183D7F6-B498-43B3-948B-1728B52AA6E4}">
                <adec:decorative xmlns:adec="http://schemas.microsoft.com/office/drawing/2017/decorative" val="1"/>
              </a:ext>
            </a:extLst>
          </p:cNvPr>
          <p:cNvSpPr/>
          <p:nvPr/>
        </p:nvSpPr>
        <p:spPr>
          <a:xfrm>
            <a:off x="4149429" y="1742739"/>
            <a:ext cx="2434251" cy="1250581"/>
          </a:xfrm>
          <a:prstGeom prst="ellipse">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Screenshot of ChatGPT response for a data analysis">
            <a:extLst>
              <a:ext uri="{FF2B5EF4-FFF2-40B4-BE49-F238E27FC236}">
                <a16:creationId xmlns:a16="http://schemas.microsoft.com/office/drawing/2014/main" id="{C4509246-BCB3-911E-E413-97BCC1366B3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36507" y="727332"/>
            <a:ext cx="7559695" cy="3810330"/>
          </a:xfrm>
          <a:prstGeom prst="rect">
            <a:avLst/>
          </a:prstGeom>
          <a:ln w="57150">
            <a:solidFill>
              <a:schemeClr val="tx1"/>
            </a:solidFill>
          </a:ln>
          <a:effectLst>
            <a:outerShdw blurRad="50800" dist="38100" dir="2700000" algn="tl" rotWithShape="0">
              <a:prstClr val="black">
                <a:alpha val="40000"/>
              </a:prstClr>
            </a:outerShdw>
          </a:effectLst>
        </p:spPr>
      </p:pic>
      <p:pic>
        <p:nvPicPr>
          <p:cNvPr id="14" name="Picture 13" descr="Screenshot of ChatGPT response for a data analysis">
            <a:extLst>
              <a:ext uri="{FF2B5EF4-FFF2-40B4-BE49-F238E27FC236}">
                <a16:creationId xmlns:a16="http://schemas.microsoft.com/office/drawing/2014/main" id="{2F2BC375-71A1-F6D9-6327-7A474A644AA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75544" y="360382"/>
            <a:ext cx="7668975" cy="5001841"/>
          </a:xfrm>
          <a:prstGeom prst="rect">
            <a:avLst/>
          </a:prstGeom>
          <a:effectLst>
            <a:outerShdw blurRad="50800" dist="38100" dir="2700000" algn="tl" rotWithShape="0">
              <a:prstClr val="black">
                <a:alpha val="40000"/>
              </a:prstClr>
            </a:outerShdw>
          </a:effectLst>
        </p:spPr>
      </p:pic>
      <p:pic>
        <p:nvPicPr>
          <p:cNvPr id="16" name="Picture 15" descr="Screenshot of ChatGPT response for a data analysis">
            <a:extLst>
              <a:ext uri="{FF2B5EF4-FFF2-40B4-BE49-F238E27FC236}">
                <a16:creationId xmlns:a16="http://schemas.microsoft.com/office/drawing/2014/main" id="{BDE714BF-D621-8807-04ED-FA02766A37C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75543" y="514138"/>
            <a:ext cx="7681999" cy="4746351"/>
          </a:xfrm>
          <a:prstGeom prst="rect">
            <a:avLst/>
          </a:prstGeom>
          <a:effectLst>
            <a:outerShdw blurRad="50800" dist="38100" dir="2700000" algn="tl" rotWithShape="0">
              <a:prstClr val="black">
                <a:alpha val="40000"/>
              </a:prstClr>
            </a:outerShdw>
          </a:effectLst>
        </p:spPr>
      </p:pic>
      <p:pic>
        <p:nvPicPr>
          <p:cNvPr id="18" name="Picture 17" descr="Screenshot of a line chart from ChatGPT">
            <a:extLst>
              <a:ext uri="{FF2B5EF4-FFF2-40B4-BE49-F238E27FC236}">
                <a16:creationId xmlns:a16="http://schemas.microsoft.com/office/drawing/2014/main" id="{43D8C123-90E0-23CE-0F68-DC7BF588324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67494" y="116505"/>
            <a:ext cx="7790048" cy="5245718"/>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955572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ppt_x"/>
                                          </p:val>
                                        </p:tav>
                                        <p:tav tm="100000">
                                          <p:val>
                                            <p:strVal val="#ppt_x"/>
                                          </p:val>
                                        </p:tav>
                                      </p:tavLst>
                                    </p:anim>
                                    <p:anim calcmode="lin" valueType="num">
                                      <p:cBhvr additive="base">
                                        <p:cTn id="2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fade">
                                      <p:cBhvr>
                                        <p:cTn id="25" dur="500"/>
                                        <p:tgtEl>
                                          <p:spTgt spid="19"/>
                                        </p:tgtEl>
                                      </p:cBhvr>
                                    </p:animEffect>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nodeType="clickEffect">
                                  <p:stCondLst>
                                    <p:cond delay="0"/>
                                  </p:stCondLst>
                                  <p:childTnLst>
                                    <p:set>
                                      <p:cBhvr>
                                        <p:cTn id="29" dur="1" fill="hold">
                                          <p:stCondLst>
                                            <p:cond delay="0"/>
                                          </p:stCondLst>
                                        </p:cTn>
                                        <p:tgtEl>
                                          <p:spTgt spid="12"/>
                                        </p:tgtEl>
                                        <p:attrNameLst>
                                          <p:attrName>style.visibility</p:attrName>
                                        </p:attrNameLst>
                                      </p:cBhvr>
                                      <p:to>
                                        <p:strVal val="visible"/>
                                      </p:to>
                                    </p:set>
                                    <p:anim calcmode="lin" valueType="num">
                                      <p:cBhvr additive="base">
                                        <p:cTn id="30" dur="500" fill="hold"/>
                                        <p:tgtEl>
                                          <p:spTgt spid="12"/>
                                        </p:tgtEl>
                                        <p:attrNameLst>
                                          <p:attrName>ppt_x</p:attrName>
                                        </p:attrNameLst>
                                      </p:cBhvr>
                                      <p:tavLst>
                                        <p:tav tm="0">
                                          <p:val>
                                            <p:strVal val="#ppt_x"/>
                                          </p:val>
                                        </p:tav>
                                        <p:tav tm="100000">
                                          <p:val>
                                            <p:strVal val="#ppt_x"/>
                                          </p:val>
                                        </p:tav>
                                      </p:tavLst>
                                    </p:anim>
                                    <p:anim calcmode="lin" valueType="num">
                                      <p:cBhvr additive="base">
                                        <p:cTn id="31"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nodeType="clickEffect">
                                  <p:stCondLst>
                                    <p:cond delay="0"/>
                                  </p:stCondLst>
                                  <p:childTnLst>
                                    <p:set>
                                      <p:cBhvr>
                                        <p:cTn id="35" dur="1" fill="hold">
                                          <p:stCondLst>
                                            <p:cond delay="0"/>
                                          </p:stCondLst>
                                        </p:cTn>
                                        <p:tgtEl>
                                          <p:spTgt spid="14"/>
                                        </p:tgtEl>
                                        <p:attrNameLst>
                                          <p:attrName>style.visibility</p:attrName>
                                        </p:attrNameLst>
                                      </p:cBhvr>
                                      <p:to>
                                        <p:strVal val="visible"/>
                                      </p:to>
                                    </p:set>
                                    <p:anim calcmode="lin" valueType="num">
                                      <p:cBhvr additive="base">
                                        <p:cTn id="36" dur="500" fill="hold"/>
                                        <p:tgtEl>
                                          <p:spTgt spid="14"/>
                                        </p:tgtEl>
                                        <p:attrNameLst>
                                          <p:attrName>ppt_x</p:attrName>
                                        </p:attrNameLst>
                                      </p:cBhvr>
                                      <p:tavLst>
                                        <p:tav tm="0">
                                          <p:val>
                                            <p:strVal val="#ppt_x"/>
                                          </p:val>
                                        </p:tav>
                                        <p:tav tm="100000">
                                          <p:val>
                                            <p:strVal val="#ppt_x"/>
                                          </p:val>
                                        </p:tav>
                                      </p:tavLst>
                                    </p:anim>
                                    <p:anim calcmode="lin" valueType="num">
                                      <p:cBhvr additive="base">
                                        <p:cTn id="37"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nodeType="clickEffect">
                                  <p:stCondLst>
                                    <p:cond delay="0"/>
                                  </p:stCondLst>
                                  <p:childTnLst>
                                    <p:set>
                                      <p:cBhvr>
                                        <p:cTn id="41" dur="1" fill="hold">
                                          <p:stCondLst>
                                            <p:cond delay="0"/>
                                          </p:stCondLst>
                                        </p:cTn>
                                        <p:tgtEl>
                                          <p:spTgt spid="16"/>
                                        </p:tgtEl>
                                        <p:attrNameLst>
                                          <p:attrName>style.visibility</p:attrName>
                                        </p:attrNameLst>
                                      </p:cBhvr>
                                      <p:to>
                                        <p:strVal val="visible"/>
                                      </p:to>
                                    </p:set>
                                    <p:anim calcmode="lin" valueType="num">
                                      <p:cBhvr additive="base">
                                        <p:cTn id="42" dur="500" fill="hold"/>
                                        <p:tgtEl>
                                          <p:spTgt spid="16"/>
                                        </p:tgtEl>
                                        <p:attrNameLst>
                                          <p:attrName>ppt_x</p:attrName>
                                        </p:attrNameLst>
                                      </p:cBhvr>
                                      <p:tavLst>
                                        <p:tav tm="0">
                                          <p:val>
                                            <p:strVal val="#ppt_x"/>
                                          </p:val>
                                        </p:tav>
                                        <p:tav tm="100000">
                                          <p:val>
                                            <p:strVal val="#ppt_x"/>
                                          </p:val>
                                        </p:tav>
                                      </p:tavLst>
                                    </p:anim>
                                    <p:anim calcmode="lin" valueType="num">
                                      <p:cBhvr additive="base">
                                        <p:cTn id="43"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 presetClass="entr" presetSubtype="4" fill="hold" nodeType="clickEffect">
                                  <p:stCondLst>
                                    <p:cond delay="0"/>
                                  </p:stCondLst>
                                  <p:childTnLst>
                                    <p:set>
                                      <p:cBhvr>
                                        <p:cTn id="47" dur="1" fill="hold">
                                          <p:stCondLst>
                                            <p:cond delay="0"/>
                                          </p:stCondLst>
                                        </p:cTn>
                                        <p:tgtEl>
                                          <p:spTgt spid="18"/>
                                        </p:tgtEl>
                                        <p:attrNameLst>
                                          <p:attrName>style.visibility</p:attrName>
                                        </p:attrNameLst>
                                      </p:cBhvr>
                                      <p:to>
                                        <p:strVal val="visible"/>
                                      </p:to>
                                    </p:set>
                                    <p:anim calcmode="lin" valueType="num">
                                      <p:cBhvr additive="base">
                                        <p:cTn id="48" dur="500" fill="hold"/>
                                        <p:tgtEl>
                                          <p:spTgt spid="18"/>
                                        </p:tgtEl>
                                        <p:attrNameLst>
                                          <p:attrName>ppt_x</p:attrName>
                                        </p:attrNameLst>
                                      </p:cBhvr>
                                      <p:tavLst>
                                        <p:tav tm="0">
                                          <p:val>
                                            <p:strVal val="#ppt_x"/>
                                          </p:val>
                                        </p:tav>
                                        <p:tav tm="100000">
                                          <p:val>
                                            <p:strVal val="#ppt_x"/>
                                          </p:val>
                                        </p:tav>
                                      </p:tavLst>
                                    </p:anim>
                                    <p:anim calcmode="lin" valueType="num">
                                      <p:cBhvr additive="base">
                                        <p:cTn id="49"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DE803F05-31FC-94E0-B980-818BD86A7713}"/>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7EF8F96B-6CD9-FD04-B9F3-D3060D90AE39}"/>
              </a:ext>
            </a:extLst>
          </p:cNvPr>
          <p:cNvSpPr txBox="1">
            <a:spLocks noGrp="1"/>
          </p:cNvSpPr>
          <p:nvPr>
            <p:ph type="title" idx="4294967295"/>
          </p:nvPr>
        </p:nvSpPr>
        <p:spPr>
          <a:xfrm>
            <a:off x="838199" y="812298"/>
            <a:ext cx="8836743" cy="1325563"/>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Roboto" panose="02000000000000000000" pitchFamily="2" charset="0"/>
                <a:ea typeface="Roboto" panose="02000000000000000000" pitchFamily="2" charset="0"/>
                <a:cs typeface="+mj-cs"/>
              </a:rPr>
              <a:t>Analysis and Simplifying Ideas</a:t>
            </a:r>
          </a:p>
        </p:txBody>
      </p:sp>
      <p:sp>
        <p:nvSpPr>
          <p:cNvPr id="3" name="TextBox 2">
            <a:extLst>
              <a:ext uri="{FF2B5EF4-FFF2-40B4-BE49-F238E27FC236}">
                <a16:creationId xmlns:a16="http://schemas.microsoft.com/office/drawing/2014/main" id="{918945C8-2A87-F653-3C5A-D8A2CA07CFFF}"/>
              </a:ext>
            </a:extLst>
          </p:cNvPr>
          <p:cNvSpPr txBox="1"/>
          <p:nvPr/>
        </p:nvSpPr>
        <p:spPr>
          <a:xfrm>
            <a:off x="838198" y="1992470"/>
            <a:ext cx="7466704" cy="2462213"/>
          </a:xfrm>
          <a:prstGeom prst="rect">
            <a:avLst/>
          </a:prstGeom>
          <a:noFill/>
          <a:effectLst>
            <a:softEdge rad="0"/>
          </a:effectLst>
        </p:spPr>
        <p:txBody>
          <a:bodyPr wrap="square">
            <a:spAutoFit/>
          </a:bodyPr>
          <a:lstStyle/>
          <a:p>
            <a:r>
              <a:rPr lang="en-US" sz="2200" dirty="0">
                <a:solidFill>
                  <a:schemeClr val="bg1"/>
                </a:solidFill>
                <a:latin typeface="Roboto" panose="02000000000000000000" pitchFamily="2" charset="0"/>
                <a:ea typeface="Roboto" panose="02000000000000000000" pitchFamily="2" charset="0"/>
              </a:rPr>
              <a:t>Review this email from IT and explain it to me like I’m a 5</a:t>
            </a:r>
            <a:r>
              <a:rPr lang="en-US" sz="2200" baseline="30000" dirty="0">
                <a:solidFill>
                  <a:schemeClr val="bg1"/>
                </a:solidFill>
                <a:latin typeface="Roboto" panose="02000000000000000000" pitchFamily="2" charset="0"/>
                <a:ea typeface="Roboto" panose="02000000000000000000" pitchFamily="2" charset="0"/>
              </a:rPr>
              <a:t>th</a:t>
            </a:r>
            <a:r>
              <a:rPr lang="en-US" sz="2200" dirty="0">
                <a:solidFill>
                  <a:schemeClr val="bg1"/>
                </a:solidFill>
                <a:latin typeface="Roboto" panose="02000000000000000000" pitchFamily="2" charset="0"/>
                <a:ea typeface="Roboto" panose="02000000000000000000" pitchFamily="2" charset="0"/>
              </a:rPr>
              <a:t> grader.</a:t>
            </a:r>
          </a:p>
          <a:p>
            <a:endParaRPr lang="en-US" sz="2200" dirty="0">
              <a:solidFill>
                <a:schemeClr val="bg1"/>
              </a:solidFill>
              <a:latin typeface="Roboto" panose="02000000000000000000" pitchFamily="2" charset="0"/>
              <a:ea typeface="Roboto" panose="02000000000000000000" pitchFamily="2" charset="0"/>
            </a:endParaRPr>
          </a:p>
          <a:p>
            <a:r>
              <a:rPr lang="en-US" sz="2200" dirty="0">
                <a:solidFill>
                  <a:schemeClr val="bg1"/>
                </a:solidFill>
                <a:latin typeface="Roboto" panose="02000000000000000000" pitchFamily="2" charset="0"/>
                <a:ea typeface="Roboto" panose="02000000000000000000" pitchFamily="2" charset="0"/>
              </a:rPr>
              <a:t>Based on this documentation, from THECB, give me a basic comparison of all the credentials listed in the glossary. Include the associate and other degrees that are mentioned.</a:t>
            </a:r>
          </a:p>
        </p:txBody>
      </p:sp>
    </p:spTree>
    <p:extLst>
      <p:ext uri="{BB962C8B-B14F-4D97-AF65-F5344CB8AC3E}">
        <p14:creationId xmlns:p14="http://schemas.microsoft.com/office/powerpoint/2010/main" val="24705751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7D58E326-526E-D36C-B8D1-30B692CF97AC}"/>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4578682F-E242-598D-EDF1-C7BED820432B}"/>
              </a:ext>
            </a:extLst>
          </p:cNvPr>
          <p:cNvSpPr txBox="1">
            <a:spLocks noGrp="1"/>
          </p:cNvSpPr>
          <p:nvPr>
            <p:ph type="title" idx="4294967295"/>
          </p:nvPr>
        </p:nvSpPr>
        <p:spPr>
          <a:xfrm>
            <a:off x="838199" y="812298"/>
            <a:ext cx="8836743" cy="1325563"/>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Roboto" panose="02000000000000000000" pitchFamily="2" charset="0"/>
                <a:ea typeface="Roboto" panose="02000000000000000000" pitchFamily="2" charset="0"/>
                <a:cs typeface="+mj-cs"/>
              </a:rPr>
              <a:t>Simplifying Ideas</a:t>
            </a:r>
          </a:p>
        </p:txBody>
      </p:sp>
      <p:sp>
        <p:nvSpPr>
          <p:cNvPr id="3" name="TextBox 2">
            <a:extLst>
              <a:ext uri="{FF2B5EF4-FFF2-40B4-BE49-F238E27FC236}">
                <a16:creationId xmlns:a16="http://schemas.microsoft.com/office/drawing/2014/main" id="{6B159C97-B4BD-30B8-BC35-0148DB98C7C0}"/>
              </a:ext>
            </a:extLst>
          </p:cNvPr>
          <p:cNvSpPr txBox="1"/>
          <p:nvPr/>
        </p:nvSpPr>
        <p:spPr>
          <a:xfrm>
            <a:off x="838198" y="1992470"/>
            <a:ext cx="7466704" cy="1446550"/>
          </a:xfrm>
          <a:prstGeom prst="rect">
            <a:avLst/>
          </a:prstGeom>
          <a:noFill/>
          <a:effectLst>
            <a:softEdge rad="0"/>
          </a:effectLst>
        </p:spPr>
        <p:txBody>
          <a:bodyPr wrap="square">
            <a:spAutoFit/>
          </a:bodyPr>
          <a:lstStyle/>
          <a:p>
            <a:r>
              <a:rPr lang="en-US" sz="2200" dirty="0">
                <a:solidFill>
                  <a:schemeClr val="bg1"/>
                </a:solidFill>
                <a:latin typeface="Roboto" panose="02000000000000000000" pitchFamily="2" charset="0"/>
                <a:ea typeface="Roboto" panose="02000000000000000000" pitchFamily="2" charset="0"/>
              </a:rPr>
              <a:t>Rewrite this email and optimize it for the CMO and other executives.</a:t>
            </a:r>
          </a:p>
          <a:p>
            <a:endParaRPr lang="en-US" sz="2200" dirty="0">
              <a:solidFill>
                <a:schemeClr val="bg1"/>
              </a:solidFill>
              <a:latin typeface="Roboto" panose="02000000000000000000" pitchFamily="2" charset="0"/>
              <a:ea typeface="Roboto" panose="02000000000000000000" pitchFamily="2" charset="0"/>
            </a:endParaRPr>
          </a:p>
          <a:p>
            <a:r>
              <a:rPr lang="en-US" sz="2200" dirty="0" err="1">
                <a:solidFill>
                  <a:schemeClr val="bg1"/>
                </a:solidFill>
                <a:latin typeface="Roboto" panose="02000000000000000000" pitchFamily="2" charset="0"/>
                <a:ea typeface="Roboto" panose="02000000000000000000" pitchFamily="2" charset="0"/>
              </a:rPr>
              <a:t>MailedIt</a:t>
            </a:r>
            <a:r>
              <a:rPr lang="en-US" sz="2200" dirty="0">
                <a:solidFill>
                  <a:schemeClr val="bg1"/>
                </a:solidFill>
                <a:latin typeface="Roboto" panose="02000000000000000000" pitchFamily="2" charset="0"/>
                <a:ea typeface="Roboto" panose="02000000000000000000" pitchFamily="2" charset="0"/>
              </a:rPr>
              <a:t> GPT</a:t>
            </a:r>
          </a:p>
        </p:txBody>
      </p:sp>
    </p:spTree>
    <p:extLst>
      <p:ext uri="{BB962C8B-B14F-4D97-AF65-F5344CB8AC3E}">
        <p14:creationId xmlns:p14="http://schemas.microsoft.com/office/powerpoint/2010/main" val="22804452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76D4B5ED-51DF-FE19-EF33-0D448768C58D}"/>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8C667199-2DA2-CFC3-0088-3FB21C70593E}"/>
              </a:ext>
            </a:extLst>
          </p:cNvPr>
          <p:cNvSpPr txBox="1">
            <a:spLocks noGrp="1"/>
          </p:cNvSpPr>
          <p:nvPr>
            <p:ph type="title" idx="4294967295"/>
          </p:nvPr>
        </p:nvSpPr>
        <p:spPr>
          <a:xfrm>
            <a:off x="838199" y="812298"/>
            <a:ext cx="8836743" cy="1325563"/>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err="1">
                <a:ln>
                  <a:noFill/>
                </a:ln>
                <a:solidFill>
                  <a:schemeClr val="bg1"/>
                </a:solidFill>
                <a:effectLst/>
                <a:uLnTx/>
                <a:uFillTx/>
                <a:latin typeface="Roboto" panose="02000000000000000000" pitchFamily="2" charset="0"/>
                <a:ea typeface="Roboto" panose="02000000000000000000" pitchFamily="2" charset="0"/>
                <a:cs typeface="+mj-cs"/>
              </a:rPr>
              <a:t>MailedIt</a:t>
            </a:r>
            <a:endParaRPr kumimoji="0" lang="en-US" sz="4400" b="1" i="0" u="none" strike="noStrike" kern="1200" cap="none" spc="0" normalizeH="0" baseline="0" noProof="0" dirty="0">
              <a:ln>
                <a:noFill/>
              </a:ln>
              <a:solidFill>
                <a:schemeClr val="bg1"/>
              </a:solidFill>
              <a:effectLst/>
              <a:uLnTx/>
              <a:uFillTx/>
              <a:latin typeface="Roboto" panose="02000000000000000000" pitchFamily="2" charset="0"/>
              <a:ea typeface="Roboto" panose="02000000000000000000" pitchFamily="2" charset="0"/>
              <a:cs typeface="+mj-cs"/>
            </a:endParaRPr>
          </a:p>
        </p:txBody>
      </p:sp>
      <p:sp>
        <p:nvSpPr>
          <p:cNvPr id="5" name="Content Placeholder 2" descr="Screenshot of the MailedIt GPT agent">
            <a:extLst>
              <a:ext uri="{FF2B5EF4-FFF2-40B4-BE49-F238E27FC236}">
                <a16:creationId xmlns:a16="http://schemas.microsoft.com/office/drawing/2014/main" id="{D7025075-0908-F1C1-E8EB-BFDBF685942E}"/>
              </a:ext>
            </a:extLst>
          </p:cNvPr>
          <p:cNvSpPr txBox="1">
            <a:spLocks/>
          </p:cNvSpPr>
          <p:nvPr/>
        </p:nvSpPr>
        <p:spPr>
          <a:xfrm>
            <a:off x="838198" y="2159597"/>
            <a:ext cx="7466705" cy="43380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1200"/>
              </a:spcBef>
              <a:buFont typeface="Arial" panose="020B0604020202020204" pitchFamily="34" charset="0"/>
              <a:buNone/>
            </a:pPr>
            <a:endParaRPr lang="en-US" b="1" dirty="0">
              <a:solidFill>
                <a:schemeClr val="bg1"/>
              </a:solidFill>
              <a:latin typeface="Roboto" panose="02000000000000000000" pitchFamily="2" charset="0"/>
              <a:ea typeface="Roboto" panose="02000000000000000000" pitchFamily="2" charset="0"/>
            </a:endParaRPr>
          </a:p>
        </p:txBody>
      </p:sp>
      <p:pic>
        <p:nvPicPr>
          <p:cNvPr id="6" name="Picture 5" descr="Screenshot of the MailedIt GPT agent">
            <a:extLst>
              <a:ext uri="{FF2B5EF4-FFF2-40B4-BE49-F238E27FC236}">
                <a16:creationId xmlns:a16="http://schemas.microsoft.com/office/drawing/2014/main" id="{A79060B0-B40D-8962-1AEC-CAD1C6403E3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1487" y="852222"/>
            <a:ext cx="7750212" cy="3276884"/>
          </a:xfrm>
          <a:prstGeom prst="rect">
            <a:avLst/>
          </a:prstGeom>
          <a:effectLst>
            <a:outerShdw blurRad="50800" dist="38100" dir="2700000" algn="tl" rotWithShape="0">
              <a:prstClr val="black">
                <a:alpha val="40000"/>
              </a:prstClr>
            </a:outerShdw>
          </a:effectLst>
        </p:spPr>
      </p:pic>
      <p:pic>
        <p:nvPicPr>
          <p:cNvPr id="8" name="Picture 7" descr="Screenshot of the MailedIt GPT agent">
            <a:extLst>
              <a:ext uri="{FF2B5EF4-FFF2-40B4-BE49-F238E27FC236}">
                <a16:creationId xmlns:a16="http://schemas.microsoft.com/office/drawing/2014/main" id="{2466FC33-D4B6-668B-8648-74BE7335F74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1487" y="571252"/>
            <a:ext cx="7300593" cy="5715495"/>
          </a:xfrm>
          <a:prstGeom prst="rect">
            <a:avLst/>
          </a:prstGeom>
          <a:effectLst>
            <a:outerShdw blurRad="50800" dist="38100" dir="2700000" algn="tl" rotWithShape="0">
              <a:prstClr val="black">
                <a:alpha val="40000"/>
              </a:prstClr>
            </a:outerShdw>
          </a:effectLst>
        </p:spPr>
      </p:pic>
      <p:pic>
        <p:nvPicPr>
          <p:cNvPr id="10" name="Picture 9" descr="Screenshot of the MailedIt GPT agent">
            <a:extLst>
              <a:ext uri="{FF2B5EF4-FFF2-40B4-BE49-F238E27FC236}">
                <a16:creationId xmlns:a16="http://schemas.microsoft.com/office/drawing/2014/main" id="{BBD7D313-A774-517F-E4A2-7BACA40CD3A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71123" y="1475079"/>
            <a:ext cx="7445385" cy="3833192"/>
          </a:xfrm>
          <a:prstGeom prst="rect">
            <a:avLst/>
          </a:prstGeom>
          <a:ln w="57150">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66155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ppt_x"/>
                                          </p:val>
                                        </p:tav>
                                        <p:tav tm="100000">
                                          <p:val>
                                            <p:strVal val="#ppt_x"/>
                                          </p:val>
                                        </p:tav>
                                      </p:tavLst>
                                    </p:anim>
                                    <p:anim calcmode="lin" valueType="num">
                                      <p:cBhvr additive="base">
                                        <p:cTn id="2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7D58E326-526E-D36C-B8D1-30B692CF97AC}"/>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4578682F-E242-598D-EDF1-C7BED820432B}"/>
              </a:ext>
            </a:extLst>
          </p:cNvPr>
          <p:cNvSpPr txBox="1">
            <a:spLocks noGrp="1"/>
          </p:cNvSpPr>
          <p:nvPr>
            <p:ph type="title" idx="4294967295"/>
          </p:nvPr>
        </p:nvSpPr>
        <p:spPr>
          <a:xfrm>
            <a:off x="838199" y="812298"/>
            <a:ext cx="8836743" cy="1325563"/>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Roboto" panose="02000000000000000000" pitchFamily="2" charset="0"/>
                <a:ea typeface="Roboto" panose="02000000000000000000" pitchFamily="2" charset="0"/>
                <a:cs typeface="+mj-cs"/>
              </a:rPr>
              <a:t>Conflict Resolution</a:t>
            </a:r>
          </a:p>
        </p:txBody>
      </p:sp>
      <p:sp>
        <p:nvSpPr>
          <p:cNvPr id="3" name="TextBox 2">
            <a:extLst>
              <a:ext uri="{FF2B5EF4-FFF2-40B4-BE49-F238E27FC236}">
                <a16:creationId xmlns:a16="http://schemas.microsoft.com/office/drawing/2014/main" id="{6B159C97-B4BD-30B8-BC35-0148DB98C7C0}"/>
              </a:ext>
            </a:extLst>
          </p:cNvPr>
          <p:cNvSpPr txBox="1"/>
          <p:nvPr/>
        </p:nvSpPr>
        <p:spPr>
          <a:xfrm>
            <a:off x="838198" y="1992470"/>
            <a:ext cx="7466704" cy="2462213"/>
          </a:xfrm>
          <a:prstGeom prst="rect">
            <a:avLst/>
          </a:prstGeom>
          <a:noFill/>
          <a:effectLst>
            <a:softEdge rad="0"/>
          </a:effectLst>
        </p:spPr>
        <p:txBody>
          <a:bodyPr wrap="square">
            <a:spAutoFit/>
          </a:bodyPr>
          <a:lstStyle/>
          <a:p>
            <a:r>
              <a:rPr lang="en-US" sz="2200" dirty="0">
                <a:solidFill>
                  <a:schemeClr val="bg1"/>
                </a:solidFill>
                <a:latin typeface="Roboto" panose="02000000000000000000" pitchFamily="2" charset="0"/>
                <a:ea typeface="Roboto" panose="02000000000000000000" pitchFamily="2" charset="0"/>
              </a:rPr>
              <a:t>Upload the text or screenshots of a difficult conversation you’re having with a colleague and then use the prompt:</a:t>
            </a:r>
          </a:p>
          <a:p>
            <a:endParaRPr lang="en-US" sz="2200" dirty="0">
              <a:solidFill>
                <a:schemeClr val="bg1"/>
              </a:solidFill>
              <a:latin typeface="Roboto" panose="02000000000000000000" pitchFamily="2" charset="0"/>
              <a:ea typeface="Roboto" panose="02000000000000000000" pitchFamily="2" charset="0"/>
            </a:endParaRPr>
          </a:p>
          <a:p>
            <a:r>
              <a:rPr lang="en-US" sz="2200" dirty="0">
                <a:solidFill>
                  <a:schemeClr val="bg1"/>
                </a:solidFill>
                <a:latin typeface="Roboto" panose="02000000000000000000" pitchFamily="2" charset="0"/>
                <a:ea typeface="Roboto" panose="02000000000000000000" pitchFamily="2" charset="0"/>
              </a:rPr>
              <a:t>In this conversation I’m having a hard time interpreting the messages from X. Help me decode it and use a gentle, generous interpretation, assuming the best intent from the other individual, and suggest conflict resolution methods.</a:t>
            </a:r>
          </a:p>
        </p:txBody>
      </p:sp>
    </p:spTree>
    <p:extLst>
      <p:ext uri="{BB962C8B-B14F-4D97-AF65-F5344CB8AC3E}">
        <p14:creationId xmlns:p14="http://schemas.microsoft.com/office/powerpoint/2010/main" val="30671481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95652308-ACC8-87DA-A056-8AEFEA7F5595}"/>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64D06F89-FEF8-5224-B52F-404B9212E22D}"/>
              </a:ext>
            </a:extLst>
          </p:cNvPr>
          <p:cNvSpPr txBox="1">
            <a:spLocks noGrp="1"/>
          </p:cNvSpPr>
          <p:nvPr>
            <p:ph type="title" idx="4294967295"/>
          </p:nvPr>
        </p:nvSpPr>
        <p:spPr>
          <a:xfrm>
            <a:off x="838199" y="812298"/>
            <a:ext cx="8836743" cy="1325563"/>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Roboto" panose="02000000000000000000" pitchFamily="2" charset="0"/>
                <a:ea typeface="Roboto" panose="02000000000000000000" pitchFamily="2" charset="0"/>
                <a:cs typeface="+mj-cs"/>
              </a:rPr>
              <a:t>Strengthening Ideas</a:t>
            </a:r>
          </a:p>
        </p:txBody>
      </p:sp>
      <p:sp>
        <p:nvSpPr>
          <p:cNvPr id="3" name="TextBox 2">
            <a:extLst>
              <a:ext uri="{FF2B5EF4-FFF2-40B4-BE49-F238E27FC236}">
                <a16:creationId xmlns:a16="http://schemas.microsoft.com/office/drawing/2014/main" id="{EBA20F5D-F932-AD70-64C1-6756B2FC80CC}"/>
              </a:ext>
            </a:extLst>
          </p:cNvPr>
          <p:cNvSpPr txBox="1"/>
          <p:nvPr/>
        </p:nvSpPr>
        <p:spPr>
          <a:xfrm>
            <a:off x="838198" y="1992470"/>
            <a:ext cx="7466704" cy="2800767"/>
          </a:xfrm>
          <a:prstGeom prst="rect">
            <a:avLst/>
          </a:prstGeom>
          <a:noFill/>
          <a:effectLst>
            <a:softEdge rad="0"/>
          </a:effectLst>
        </p:spPr>
        <p:txBody>
          <a:bodyPr wrap="square">
            <a:spAutoFit/>
          </a:bodyPr>
          <a:lstStyle/>
          <a:p>
            <a:r>
              <a:rPr lang="en-US" sz="2200" dirty="0">
                <a:solidFill>
                  <a:schemeClr val="bg1"/>
                </a:solidFill>
                <a:latin typeface="Roboto" panose="02000000000000000000" pitchFamily="2" charset="0"/>
                <a:ea typeface="Roboto" panose="02000000000000000000" pitchFamily="2" charset="0"/>
              </a:rPr>
              <a:t>You’re a CMO and your web director has presented you with a new policy outlining how they will handle upcoming web projects. Review the policy and ask clarifying questions to strengthen the policy and remove any questions and objections from partners. Ask each question and then wait for a response before continuing. Consider all the responses as you continue to refine and optimize the policy. Take your time.</a:t>
            </a:r>
          </a:p>
        </p:txBody>
      </p:sp>
    </p:spTree>
    <p:extLst>
      <p:ext uri="{BB962C8B-B14F-4D97-AF65-F5344CB8AC3E}">
        <p14:creationId xmlns:p14="http://schemas.microsoft.com/office/powerpoint/2010/main" val="7822583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F0B93BAD-63CF-8A48-4072-97AE4578C1EC}"/>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46AD680E-7BDE-67B8-F3CB-5042A8467C5A}"/>
              </a:ext>
            </a:extLst>
          </p:cNvPr>
          <p:cNvSpPr txBox="1">
            <a:spLocks noGrp="1"/>
          </p:cNvSpPr>
          <p:nvPr>
            <p:ph type="title" idx="4294967295"/>
          </p:nvPr>
        </p:nvSpPr>
        <p:spPr>
          <a:xfrm>
            <a:off x="838199" y="812298"/>
            <a:ext cx="8836743" cy="1325563"/>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Roboto" panose="02000000000000000000" pitchFamily="2" charset="0"/>
                <a:ea typeface="Roboto" panose="02000000000000000000" pitchFamily="2" charset="0"/>
                <a:cs typeface="+mj-cs"/>
              </a:rPr>
              <a:t>Setting Goals</a:t>
            </a:r>
          </a:p>
        </p:txBody>
      </p:sp>
      <p:sp>
        <p:nvSpPr>
          <p:cNvPr id="3" name="TextBox 2">
            <a:extLst>
              <a:ext uri="{FF2B5EF4-FFF2-40B4-BE49-F238E27FC236}">
                <a16:creationId xmlns:a16="http://schemas.microsoft.com/office/drawing/2014/main" id="{F7CA6DE3-9B65-3AB3-819D-00E58440B732}"/>
              </a:ext>
            </a:extLst>
          </p:cNvPr>
          <p:cNvSpPr txBox="1"/>
          <p:nvPr/>
        </p:nvSpPr>
        <p:spPr>
          <a:xfrm>
            <a:off x="838198" y="1992470"/>
            <a:ext cx="7466704" cy="1446550"/>
          </a:xfrm>
          <a:prstGeom prst="rect">
            <a:avLst/>
          </a:prstGeom>
          <a:noFill/>
          <a:effectLst>
            <a:softEdge rad="0"/>
          </a:effectLst>
        </p:spPr>
        <p:txBody>
          <a:bodyPr wrap="square">
            <a:spAutoFit/>
          </a:bodyPr>
          <a:lstStyle/>
          <a:p>
            <a:r>
              <a:rPr lang="en-US" sz="2200" dirty="0">
                <a:solidFill>
                  <a:schemeClr val="bg1"/>
                </a:solidFill>
                <a:latin typeface="Roboto" panose="02000000000000000000" pitchFamily="2" charset="0"/>
                <a:ea typeface="Roboto" panose="02000000000000000000" pitchFamily="2" charset="0"/>
              </a:rPr>
              <a:t>Review these personal goals and turn them into SMART goals. Ask any clarifying questions about metrics, timelines or any measurements as needed. Pause after each question for a response.</a:t>
            </a:r>
          </a:p>
        </p:txBody>
      </p:sp>
    </p:spTree>
    <p:extLst>
      <p:ext uri="{BB962C8B-B14F-4D97-AF65-F5344CB8AC3E}">
        <p14:creationId xmlns:p14="http://schemas.microsoft.com/office/powerpoint/2010/main" val="7011953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27C3324-DA54-142C-1E85-9CA4A8277EBC}"/>
              </a:ext>
            </a:extLst>
          </p:cNvPr>
          <p:cNvSpPr txBox="1">
            <a:spLocks noGrp="1"/>
          </p:cNvSpPr>
          <p:nvPr>
            <p:ph type="title" idx="4294967295"/>
          </p:nvPr>
        </p:nvSpPr>
        <p:spPr>
          <a:xfrm>
            <a:off x="838200" y="812298"/>
            <a:ext cx="5791200" cy="1325563"/>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Roboto" panose="02000000000000000000" pitchFamily="2" charset="0"/>
                <a:ea typeface="Roboto" panose="02000000000000000000" pitchFamily="2" charset="0"/>
                <a:cs typeface="+mj-cs"/>
              </a:rPr>
              <a:t>Judgement Free Zone</a:t>
            </a:r>
          </a:p>
        </p:txBody>
      </p:sp>
      <p:sp>
        <p:nvSpPr>
          <p:cNvPr id="5" name="Content Placeholder 2">
            <a:extLst>
              <a:ext uri="{FF2B5EF4-FFF2-40B4-BE49-F238E27FC236}">
                <a16:creationId xmlns:a16="http://schemas.microsoft.com/office/drawing/2014/main" id="{95278EB8-AB4A-03F4-E65C-D0D11F58BE58}"/>
              </a:ext>
            </a:extLst>
          </p:cNvPr>
          <p:cNvSpPr txBox="1">
            <a:spLocks/>
          </p:cNvSpPr>
          <p:nvPr/>
        </p:nvSpPr>
        <p:spPr>
          <a:xfrm>
            <a:off x="838200" y="2159598"/>
            <a:ext cx="5257800" cy="20078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solidFill>
                  <a:schemeClr val="bg1"/>
                </a:solidFill>
                <a:latin typeface="Roboto" panose="02000000000000000000" pitchFamily="2" charset="0"/>
                <a:ea typeface="Roboto" panose="02000000000000000000" pitchFamily="2" charset="0"/>
              </a:rPr>
              <a:t>“The biggest room in the house, is the room for improvement.”</a:t>
            </a:r>
          </a:p>
          <a:p>
            <a:pPr marL="0" indent="0">
              <a:buFont typeface="Arial" panose="020B0604020202020204" pitchFamily="34" charset="0"/>
              <a:buNone/>
            </a:pPr>
            <a:r>
              <a:rPr lang="en-US" dirty="0">
                <a:solidFill>
                  <a:schemeClr val="bg1"/>
                </a:solidFill>
                <a:latin typeface="Roboto" panose="02000000000000000000" pitchFamily="2" charset="0"/>
                <a:ea typeface="Roboto" panose="02000000000000000000" pitchFamily="2" charset="0"/>
              </a:rPr>
              <a:t>- Dr. Wright Lassiter, Jr.</a:t>
            </a:r>
            <a:br>
              <a:rPr lang="en-US" dirty="0">
                <a:solidFill>
                  <a:schemeClr val="bg1"/>
                </a:solidFill>
                <a:latin typeface="Roboto" panose="02000000000000000000" pitchFamily="2" charset="0"/>
                <a:ea typeface="Roboto" panose="02000000000000000000" pitchFamily="2" charset="0"/>
              </a:rPr>
            </a:br>
            <a:r>
              <a:rPr lang="en-US" dirty="0">
                <a:solidFill>
                  <a:schemeClr val="bg1"/>
                </a:solidFill>
                <a:latin typeface="Roboto" panose="02000000000000000000" pitchFamily="2" charset="0"/>
                <a:ea typeface="Roboto" panose="02000000000000000000" pitchFamily="2" charset="0"/>
              </a:rPr>
              <a:t>Former DCCCD Chancellor</a:t>
            </a:r>
          </a:p>
        </p:txBody>
      </p:sp>
    </p:spTree>
    <p:extLst>
      <p:ext uri="{BB962C8B-B14F-4D97-AF65-F5344CB8AC3E}">
        <p14:creationId xmlns:p14="http://schemas.microsoft.com/office/powerpoint/2010/main" val="278580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1AF7E8C2-1BDE-5264-E5B6-A7699432C732}"/>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137534DA-2C69-0B69-401A-C03D42B20611}"/>
              </a:ext>
            </a:extLst>
          </p:cNvPr>
          <p:cNvSpPr txBox="1">
            <a:spLocks noGrp="1"/>
          </p:cNvSpPr>
          <p:nvPr>
            <p:ph type="title" idx="4294967295"/>
          </p:nvPr>
        </p:nvSpPr>
        <p:spPr>
          <a:xfrm>
            <a:off x="838199" y="812298"/>
            <a:ext cx="8836743" cy="1325563"/>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Roboto" panose="02000000000000000000" pitchFamily="2" charset="0"/>
                <a:ea typeface="Roboto" panose="02000000000000000000" pitchFamily="2" charset="0"/>
                <a:cs typeface="+mj-cs"/>
              </a:rPr>
              <a:t>Setting Team Goals</a:t>
            </a:r>
          </a:p>
        </p:txBody>
      </p:sp>
      <p:sp>
        <p:nvSpPr>
          <p:cNvPr id="3" name="TextBox 2">
            <a:extLst>
              <a:ext uri="{FF2B5EF4-FFF2-40B4-BE49-F238E27FC236}">
                <a16:creationId xmlns:a16="http://schemas.microsoft.com/office/drawing/2014/main" id="{A5129EA3-9811-09A1-C18F-FB5515238AB7}"/>
              </a:ext>
            </a:extLst>
          </p:cNvPr>
          <p:cNvSpPr txBox="1"/>
          <p:nvPr/>
        </p:nvSpPr>
        <p:spPr>
          <a:xfrm>
            <a:off x="838198" y="1992470"/>
            <a:ext cx="7466704" cy="2462213"/>
          </a:xfrm>
          <a:prstGeom prst="rect">
            <a:avLst/>
          </a:prstGeom>
          <a:noFill/>
          <a:effectLst>
            <a:softEdge rad="0"/>
          </a:effectLst>
        </p:spPr>
        <p:txBody>
          <a:bodyPr wrap="square">
            <a:spAutoFit/>
          </a:bodyPr>
          <a:lstStyle/>
          <a:p>
            <a:r>
              <a:rPr lang="en-US" sz="2200" dirty="0">
                <a:solidFill>
                  <a:schemeClr val="bg1"/>
                </a:solidFill>
                <a:latin typeface="Roboto" panose="02000000000000000000" pitchFamily="2" charset="0"/>
                <a:ea typeface="Roboto" panose="02000000000000000000" pitchFamily="2" charset="0"/>
              </a:rPr>
              <a:t>You’re a community college marketing director and you need to set goals for your team for the coming academic school year. Your team includes writers, project managers, email marketing and brand awareness. Write 5 SMART goals for each group. Provide options for stretch goals. Ask questions as needed about the team and wait for my responses to improve the goals.</a:t>
            </a:r>
          </a:p>
        </p:txBody>
      </p:sp>
    </p:spTree>
    <p:extLst>
      <p:ext uri="{BB962C8B-B14F-4D97-AF65-F5344CB8AC3E}">
        <p14:creationId xmlns:p14="http://schemas.microsoft.com/office/powerpoint/2010/main" val="42110783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B9FEC198-28C4-02C1-AF1C-DE1DCBA85234}"/>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9577BBB8-6070-8EC8-6C62-1609D4F93044}"/>
              </a:ext>
            </a:extLst>
          </p:cNvPr>
          <p:cNvSpPr txBox="1">
            <a:spLocks noGrp="1"/>
          </p:cNvSpPr>
          <p:nvPr>
            <p:ph type="title" idx="4294967295"/>
          </p:nvPr>
        </p:nvSpPr>
        <p:spPr>
          <a:xfrm>
            <a:off x="838199" y="812298"/>
            <a:ext cx="8836743" cy="1325563"/>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Roboto" panose="02000000000000000000" pitchFamily="2" charset="0"/>
                <a:ea typeface="Roboto" panose="02000000000000000000" pitchFamily="2" charset="0"/>
                <a:cs typeface="+mj-cs"/>
              </a:rPr>
              <a:t>Competitive Analysis</a:t>
            </a:r>
          </a:p>
        </p:txBody>
      </p:sp>
      <p:sp>
        <p:nvSpPr>
          <p:cNvPr id="3" name="TextBox 2">
            <a:extLst>
              <a:ext uri="{FF2B5EF4-FFF2-40B4-BE49-F238E27FC236}">
                <a16:creationId xmlns:a16="http://schemas.microsoft.com/office/drawing/2014/main" id="{F3B435B3-AB18-CF98-0664-6AD84A36336C}"/>
              </a:ext>
            </a:extLst>
          </p:cNvPr>
          <p:cNvSpPr txBox="1"/>
          <p:nvPr/>
        </p:nvSpPr>
        <p:spPr>
          <a:xfrm>
            <a:off x="838198" y="1992470"/>
            <a:ext cx="7466704" cy="3139321"/>
          </a:xfrm>
          <a:prstGeom prst="rect">
            <a:avLst/>
          </a:prstGeom>
          <a:noFill/>
          <a:effectLst>
            <a:softEdge rad="0"/>
          </a:effectLst>
        </p:spPr>
        <p:txBody>
          <a:bodyPr wrap="square">
            <a:spAutoFit/>
          </a:bodyPr>
          <a:lstStyle/>
          <a:p>
            <a:r>
              <a:rPr lang="en-US" sz="2200" dirty="0">
                <a:solidFill>
                  <a:schemeClr val="bg1"/>
                </a:solidFill>
                <a:latin typeface="Roboto" panose="02000000000000000000" pitchFamily="2" charset="0"/>
                <a:ea typeface="Roboto" panose="02000000000000000000" pitchFamily="2" charset="0"/>
              </a:rPr>
              <a:t>You’re moving to North Texas and trying to decide what college to attend. Create a list of the pros and cons for the following community colleges and provide a breakdown of tuition and other costs. Also highlight programs in high-paying jobs. Take your time.</a:t>
            </a:r>
            <a:br>
              <a:rPr lang="en-US" sz="2200" dirty="0">
                <a:solidFill>
                  <a:schemeClr val="bg1"/>
                </a:solidFill>
                <a:latin typeface="Roboto" panose="02000000000000000000" pitchFamily="2" charset="0"/>
                <a:ea typeface="Roboto" panose="02000000000000000000" pitchFamily="2" charset="0"/>
              </a:rPr>
            </a:br>
            <a:r>
              <a:rPr lang="en-US" sz="2200" dirty="0">
                <a:solidFill>
                  <a:schemeClr val="bg1"/>
                </a:solidFill>
                <a:latin typeface="Roboto" panose="02000000000000000000" pitchFamily="2" charset="0"/>
                <a:ea typeface="Roboto" panose="02000000000000000000" pitchFamily="2" charset="0"/>
              </a:rPr>
              <a:t>Dallas College</a:t>
            </a:r>
            <a:br>
              <a:rPr lang="en-US" sz="2200" dirty="0">
                <a:solidFill>
                  <a:schemeClr val="bg1"/>
                </a:solidFill>
                <a:latin typeface="Roboto" panose="02000000000000000000" pitchFamily="2" charset="0"/>
                <a:ea typeface="Roboto" panose="02000000000000000000" pitchFamily="2" charset="0"/>
              </a:rPr>
            </a:br>
            <a:r>
              <a:rPr lang="en-US" sz="2200" dirty="0">
                <a:solidFill>
                  <a:schemeClr val="bg1"/>
                </a:solidFill>
                <a:latin typeface="Roboto" panose="02000000000000000000" pitchFamily="2" charset="0"/>
                <a:ea typeface="Roboto" panose="02000000000000000000" pitchFamily="2" charset="0"/>
              </a:rPr>
              <a:t>Tarrant County College</a:t>
            </a:r>
            <a:br>
              <a:rPr lang="en-US" sz="2200" dirty="0">
                <a:solidFill>
                  <a:schemeClr val="bg1"/>
                </a:solidFill>
                <a:latin typeface="Roboto" panose="02000000000000000000" pitchFamily="2" charset="0"/>
                <a:ea typeface="Roboto" panose="02000000000000000000" pitchFamily="2" charset="0"/>
              </a:rPr>
            </a:br>
            <a:r>
              <a:rPr lang="en-US" sz="2200" dirty="0">
                <a:solidFill>
                  <a:schemeClr val="bg1"/>
                </a:solidFill>
                <a:latin typeface="Roboto" panose="02000000000000000000" pitchFamily="2" charset="0"/>
                <a:ea typeface="Roboto" panose="02000000000000000000" pitchFamily="2" charset="0"/>
              </a:rPr>
              <a:t>Collin College</a:t>
            </a:r>
            <a:br>
              <a:rPr lang="en-US" sz="2200" dirty="0">
                <a:solidFill>
                  <a:schemeClr val="bg1"/>
                </a:solidFill>
                <a:latin typeface="Roboto" panose="02000000000000000000" pitchFamily="2" charset="0"/>
                <a:ea typeface="Roboto" panose="02000000000000000000" pitchFamily="2" charset="0"/>
              </a:rPr>
            </a:br>
            <a:r>
              <a:rPr lang="en-US" sz="2200" dirty="0">
                <a:solidFill>
                  <a:schemeClr val="bg1"/>
                </a:solidFill>
                <a:latin typeface="Roboto" panose="02000000000000000000" pitchFamily="2" charset="0"/>
                <a:ea typeface="Roboto" panose="02000000000000000000" pitchFamily="2" charset="0"/>
              </a:rPr>
              <a:t>TSTC</a:t>
            </a:r>
          </a:p>
        </p:txBody>
      </p:sp>
    </p:spTree>
    <p:extLst>
      <p:ext uri="{BB962C8B-B14F-4D97-AF65-F5344CB8AC3E}">
        <p14:creationId xmlns:p14="http://schemas.microsoft.com/office/powerpoint/2010/main" val="19991526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1374121D-044B-F4B8-AE95-4874835CB665}"/>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44622C52-4C99-241D-FAC1-E06E4CF50EE7}"/>
              </a:ext>
            </a:extLst>
          </p:cNvPr>
          <p:cNvSpPr txBox="1">
            <a:spLocks noGrp="1"/>
          </p:cNvSpPr>
          <p:nvPr>
            <p:ph type="title" idx="4294967295"/>
          </p:nvPr>
        </p:nvSpPr>
        <p:spPr>
          <a:xfrm>
            <a:off x="838199" y="812298"/>
            <a:ext cx="8836743" cy="1325563"/>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Roboto" panose="02000000000000000000" pitchFamily="2" charset="0"/>
                <a:ea typeface="Roboto" panose="02000000000000000000" pitchFamily="2" charset="0"/>
                <a:cs typeface="+mj-cs"/>
              </a:rPr>
              <a:t>Competitive Analysis</a:t>
            </a:r>
            <a:br>
              <a:rPr kumimoji="0" lang="en-US" sz="4400" b="1" i="0" u="none" strike="noStrike" kern="1200" cap="none" spc="0" normalizeH="0" baseline="0" noProof="0" dirty="0">
                <a:ln>
                  <a:noFill/>
                </a:ln>
                <a:solidFill>
                  <a:schemeClr val="bg1"/>
                </a:solidFill>
                <a:effectLst/>
                <a:uLnTx/>
                <a:uFillTx/>
                <a:latin typeface="Roboto" panose="02000000000000000000" pitchFamily="2" charset="0"/>
                <a:ea typeface="Roboto" panose="02000000000000000000" pitchFamily="2" charset="0"/>
                <a:cs typeface="+mj-cs"/>
              </a:rPr>
            </a:br>
            <a:r>
              <a:rPr kumimoji="0" lang="en-US" sz="4400" b="1" i="0" u="none" strike="noStrike" kern="1200" cap="none" spc="0" normalizeH="0" baseline="0" noProof="0" dirty="0">
                <a:ln>
                  <a:noFill/>
                </a:ln>
                <a:solidFill>
                  <a:schemeClr val="bg1"/>
                </a:solidFill>
                <a:effectLst/>
                <a:uLnTx/>
                <a:uFillTx/>
                <a:latin typeface="Roboto" panose="02000000000000000000" pitchFamily="2" charset="0"/>
                <a:ea typeface="Roboto" panose="02000000000000000000" pitchFamily="2" charset="0"/>
                <a:cs typeface="+mj-cs"/>
              </a:rPr>
              <a:t>Response</a:t>
            </a:r>
          </a:p>
        </p:txBody>
      </p:sp>
      <p:pic>
        <p:nvPicPr>
          <p:cNvPr id="6" name="Picture 5" descr="A screenshot of a ClaudeAI giving an analysis of North Texas colleges">
            <a:extLst>
              <a:ext uri="{FF2B5EF4-FFF2-40B4-BE49-F238E27FC236}">
                <a16:creationId xmlns:a16="http://schemas.microsoft.com/office/drawing/2014/main" id="{74C94283-6096-2D0D-8C16-01439A7CE7F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0392" y="360382"/>
            <a:ext cx="6753425" cy="6137236"/>
          </a:xfrm>
          <a:prstGeom prst="rect">
            <a:avLst/>
          </a:prstGeom>
          <a:effectLst>
            <a:outerShdw blurRad="50800" dist="38100" dir="2700000" algn="tl" rotWithShape="0">
              <a:prstClr val="black">
                <a:alpha val="40000"/>
              </a:prstClr>
            </a:outerShdw>
          </a:effectLst>
        </p:spPr>
      </p:pic>
      <p:pic>
        <p:nvPicPr>
          <p:cNvPr id="8" name="Picture 7" descr="A screenshot of a ClaudeAI giving an analysis of Dallas College">
            <a:extLst>
              <a:ext uri="{FF2B5EF4-FFF2-40B4-BE49-F238E27FC236}">
                <a16:creationId xmlns:a16="http://schemas.microsoft.com/office/drawing/2014/main" id="{75EF87C2-C4C5-9D1A-9D6E-CC9384124A8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4513" y="203005"/>
            <a:ext cx="6485182" cy="6828112"/>
          </a:xfrm>
          <a:prstGeom prst="rect">
            <a:avLst/>
          </a:prstGeom>
          <a:effectLst>
            <a:outerShdw blurRad="50800" dist="38100" dir="2700000" algn="tl" rotWithShape="0">
              <a:prstClr val="black">
                <a:alpha val="40000"/>
              </a:prstClr>
            </a:outerShdw>
          </a:effectLst>
        </p:spPr>
      </p:pic>
      <p:pic>
        <p:nvPicPr>
          <p:cNvPr id="10" name="Picture 9" descr="A screenshot of a ClaudeAI giving an analysis of Tarrant County College">
            <a:extLst>
              <a:ext uri="{FF2B5EF4-FFF2-40B4-BE49-F238E27FC236}">
                <a16:creationId xmlns:a16="http://schemas.microsoft.com/office/drawing/2014/main" id="{809D244A-F043-3F28-03FC-C858390460E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9988" y="0"/>
            <a:ext cx="6154232" cy="6858000"/>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927560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ppt_x"/>
                                          </p:val>
                                        </p:tav>
                                        <p:tav tm="100000">
                                          <p:val>
                                            <p:strVal val="#ppt_x"/>
                                          </p:val>
                                        </p:tav>
                                      </p:tavLst>
                                    </p:anim>
                                    <p:anim calcmode="lin" valueType="num">
                                      <p:cBhvr additive="base">
                                        <p:cTn id="2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E76D7359-D121-2FE9-7F0A-C912598D8069}"/>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80772BD9-392A-7B30-1D44-CC5CEFFB12D5}"/>
              </a:ext>
            </a:extLst>
          </p:cNvPr>
          <p:cNvSpPr txBox="1">
            <a:spLocks noGrp="1"/>
          </p:cNvSpPr>
          <p:nvPr>
            <p:ph type="title" idx="4294967295"/>
          </p:nvPr>
        </p:nvSpPr>
        <p:spPr>
          <a:xfrm>
            <a:off x="838199" y="812298"/>
            <a:ext cx="8836743" cy="1325563"/>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Roboto" panose="02000000000000000000" pitchFamily="2" charset="0"/>
                <a:ea typeface="Roboto" panose="02000000000000000000" pitchFamily="2" charset="0"/>
                <a:cs typeface="+mj-cs"/>
              </a:rPr>
              <a:t>Training and Support</a:t>
            </a:r>
          </a:p>
        </p:txBody>
      </p:sp>
      <p:sp>
        <p:nvSpPr>
          <p:cNvPr id="3" name="TextBox 2">
            <a:extLst>
              <a:ext uri="{FF2B5EF4-FFF2-40B4-BE49-F238E27FC236}">
                <a16:creationId xmlns:a16="http://schemas.microsoft.com/office/drawing/2014/main" id="{A176241B-141B-BBE8-4EED-D85340A93F74}"/>
              </a:ext>
            </a:extLst>
          </p:cNvPr>
          <p:cNvSpPr txBox="1"/>
          <p:nvPr/>
        </p:nvSpPr>
        <p:spPr>
          <a:xfrm>
            <a:off x="838198" y="1992470"/>
            <a:ext cx="7466704" cy="1785104"/>
          </a:xfrm>
          <a:prstGeom prst="rect">
            <a:avLst/>
          </a:prstGeom>
          <a:noFill/>
          <a:effectLst>
            <a:softEdge rad="0"/>
          </a:effectLst>
        </p:spPr>
        <p:txBody>
          <a:bodyPr wrap="square">
            <a:spAutoFit/>
          </a:bodyPr>
          <a:lstStyle/>
          <a:p>
            <a:r>
              <a:rPr lang="en-US" sz="2200" dirty="0">
                <a:solidFill>
                  <a:schemeClr val="bg1"/>
                </a:solidFill>
                <a:latin typeface="Roboto" panose="02000000000000000000" pitchFamily="2" charset="0"/>
                <a:ea typeface="Roboto" panose="02000000000000000000" pitchFamily="2" charset="0"/>
              </a:rPr>
              <a:t>Based on the documentation found at docs.Terminalfour.com show me how to use Handlebars to limit code when “Location” does not equal “All Locations.”</a:t>
            </a:r>
          </a:p>
          <a:p>
            <a:endParaRPr lang="en-US" sz="2200" dirty="0">
              <a:solidFill>
                <a:schemeClr val="bg1"/>
              </a:solidFill>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138001592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F3887328-6E0B-3B1C-C82D-1910004B9B2D}"/>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CFE26315-398E-D765-AB73-36E902B447CA}"/>
              </a:ext>
            </a:extLst>
          </p:cNvPr>
          <p:cNvSpPr txBox="1">
            <a:spLocks noGrp="1"/>
          </p:cNvSpPr>
          <p:nvPr>
            <p:ph type="title" idx="4294967295"/>
          </p:nvPr>
        </p:nvSpPr>
        <p:spPr>
          <a:xfrm>
            <a:off x="838199" y="812298"/>
            <a:ext cx="8836743" cy="1325563"/>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Roboto" panose="02000000000000000000" pitchFamily="2" charset="0"/>
                <a:ea typeface="Roboto" panose="02000000000000000000" pitchFamily="2" charset="0"/>
                <a:cs typeface="+mj-cs"/>
              </a:rPr>
              <a:t>Training and Validation</a:t>
            </a:r>
          </a:p>
        </p:txBody>
      </p:sp>
      <p:sp>
        <p:nvSpPr>
          <p:cNvPr id="3" name="TextBox 2">
            <a:extLst>
              <a:ext uri="{FF2B5EF4-FFF2-40B4-BE49-F238E27FC236}">
                <a16:creationId xmlns:a16="http://schemas.microsoft.com/office/drawing/2014/main" id="{729019F8-9D1E-2606-EF14-A84FF0B8F922}"/>
              </a:ext>
            </a:extLst>
          </p:cNvPr>
          <p:cNvSpPr txBox="1"/>
          <p:nvPr/>
        </p:nvSpPr>
        <p:spPr>
          <a:xfrm>
            <a:off x="838198" y="1992470"/>
            <a:ext cx="7466704" cy="1785104"/>
          </a:xfrm>
          <a:prstGeom prst="rect">
            <a:avLst/>
          </a:prstGeom>
          <a:noFill/>
          <a:effectLst>
            <a:softEdge rad="0"/>
          </a:effectLst>
        </p:spPr>
        <p:txBody>
          <a:bodyPr wrap="square">
            <a:spAutoFit/>
          </a:bodyPr>
          <a:lstStyle/>
          <a:p>
            <a:r>
              <a:rPr lang="en-US" sz="2200" dirty="0">
                <a:solidFill>
                  <a:schemeClr val="bg1"/>
                </a:solidFill>
                <a:latin typeface="Roboto" panose="02000000000000000000" pitchFamily="2" charset="0"/>
                <a:ea typeface="Roboto" panose="02000000000000000000" pitchFamily="2" charset="0"/>
              </a:rPr>
              <a:t>Based only on content from DallasCollege.edu what are the steps to apply and register for classes at Dallas College. Include any important timelines a student should be aware of and include your source webpages. Take your time.</a:t>
            </a:r>
          </a:p>
        </p:txBody>
      </p:sp>
    </p:spTree>
    <p:extLst>
      <p:ext uri="{BB962C8B-B14F-4D97-AF65-F5344CB8AC3E}">
        <p14:creationId xmlns:p14="http://schemas.microsoft.com/office/powerpoint/2010/main" val="97295250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B6338117-F6DA-7677-EAC7-784D07FAC72C}"/>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0AD8A381-D4CA-370B-5AEC-F58333EA27C2}"/>
              </a:ext>
            </a:extLst>
          </p:cNvPr>
          <p:cNvSpPr txBox="1">
            <a:spLocks noGrp="1"/>
          </p:cNvSpPr>
          <p:nvPr>
            <p:ph type="title" idx="4294967295"/>
          </p:nvPr>
        </p:nvSpPr>
        <p:spPr>
          <a:xfrm>
            <a:off x="838199" y="812298"/>
            <a:ext cx="8836743" cy="1325563"/>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Roboto" panose="02000000000000000000" pitchFamily="2" charset="0"/>
                <a:ea typeface="Roboto" panose="02000000000000000000" pitchFamily="2" charset="0"/>
                <a:cs typeface="+mj-cs"/>
              </a:rPr>
              <a:t>Google Notebook LM</a:t>
            </a:r>
          </a:p>
        </p:txBody>
      </p:sp>
      <p:sp>
        <p:nvSpPr>
          <p:cNvPr id="3" name="TextBox 2">
            <a:extLst>
              <a:ext uri="{FF2B5EF4-FFF2-40B4-BE49-F238E27FC236}">
                <a16:creationId xmlns:a16="http://schemas.microsoft.com/office/drawing/2014/main" id="{181403F6-E159-AF8E-BC48-3C7E0B359867}"/>
              </a:ext>
            </a:extLst>
          </p:cNvPr>
          <p:cNvSpPr txBox="1"/>
          <p:nvPr/>
        </p:nvSpPr>
        <p:spPr>
          <a:xfrm>
            <a:off x="838198" y="1992470"/>
            <a:ext cx="7466704" cy="2462213"/>
          </a:xfrm>
          <a:prstGeom prst="rect">
            <a:avLst/>
          </a:prstGeom>
          <a:noFill/>
          <a:effectLst>
            <a:softEdge rad="0"/>
          </a:effectLst>
        </p:spPr>
        <p:txBody>
          <a:bodyPr wrap="square">
            <a:spAutoFit/>
          </a:bodyPr>
          <a:lstStyle/>
          <a:p>
            <a:r>
              <a:rPr lang="en-US" sz="2200" dirty="0">
                <a:solidFill>
                  <a:schemeClr val="bg1"/>
                </a:solidFill>
                <a:latin typeface="Roboto" panose="02000000000000000000" pitchFamily="2" charset="0"/>
                <a:ea typeface="Roboto" panose="02000000000000000000" pitchFamily="2" charset="0"/>
              </a:rPr>
              <a:t>Upload content to the Google Notebook LM for a wide variety of analysis tools.</a:t>
            </a:r>
          </a:p>
          <a:p>
            <a:endParaRPr lang="en-US" sz="2200" dirty="0">
              <a:solidFill>
                <a:schemeClr val="bg1"/>
              </a:solidFill>
              <a:latin typeface="Roboto" panose="02000000000000000000" pitchFamily="2" charset="0"/>
              <a:ea typeface="Roboto" panose="02000000000000000000" pitchFamily="2" charset="0"/>
            </a:endParaRPr>
          </a:p>
          <a:p>
            <a:pPr marL="342900" indent="-342900">
              <a:buFontTx/>
              <a:buChar char="-"/>
            </a:pPr>
            <a:r>
              <a:rPr lang="en-US" sz="2200" dirty="0">
                <a:solidFill>
                  <a:schemeClr val="bg1"/>
                </a:solidFill>
                <a:latin typeface="Roboto" panose="02000000000000000000" pitchFamily="2" charset="0"/>
                <a:ea typeface="Roboto" panose="02000000000000000000" pitchFamily="2" charset="0"/>
              </a:rPr>
              <a:t>Training</a:t>
            </a:r>
          </a:p>
          <a:p>
            <a:pPr marL="342900" indent="-342900">
              <a:buFontTx/>
              <a:buChar char="-"/>
            </a:pPr>
            <a:r>
              <a:rPr lang="en-US" sz="2200" dirty="0">
                <a:solidFill>
                  <a:schemeClr val="bg1"/>
                </a:solidFill>
                <a:latin typeface="Roboto" panose="02000000000000000000" pitchFamily="2" charset="0"/>
                <a:ea typeface="Roboto" panose="02000000000000000000" pitchFamily="2" charset="0"/>
              </a:rPr>
              <a:t>Summaries</a:t>
            </a:r>
          </a:p>
          <a:p>
            <a:pPr marL="342900" indent="-342900">
              <a:buFontTx/>
              <a:buChar char="-"/>
            </a:pPr>
            <a:r>
              <a:rPr lang="en-US" sz="2200" dirty="0">
                <a:solidFill>
                  <a:schemeClr val="bg1"/>
                </a:solidFill>
                <a:latin typeface="Roboto" panose="02000000000000000000" pitchFamily="2" charset="0"/>
                <a:ea typeface="Roboto" panose="02000000000000000000" pitchFamily="2" charset="0"/>
              </a:rPr>
              <a:t>Quizzes</a:t>
            </a:r>
          </a:p>
          <a:p>
            <a:pPr marL="342900" indent="-342900">
              <a:buFontTx/>
              <a:buChar char="-"/>
            </a:pPr>
            <a:r>
              <a:rPr lang="en-US" sz="2200" dirty="0">
                <a:solidFill>
                  <a:schemeClr val="bg1"/>
                </a:solidFill>
                <a:latin typeface="Roboto" panose="02000000000000000000" pitchFamily="2" charset="0"/>
                <a:ea typeface="Roboto" panose="02000000000000000000" pitchFamily="2" charset="0"/>
              </a:rPr>
              <a:t>Podcasts</a:t>
            </a:r>
          </a:p>
        </p:txBody>
      </p:sp>
    </p:spTree>
    <p:extLst>
      <p:ext uri="{BB962C8B-B14F-4D97-AF65-F5344CB8AC3E}">
        <p14:creationId xmlns:p14="http://schemas.microsoft.com/office/powerpoint/2010/main" val="338709677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F4536A07-57EA-842F-65B6-769A25342C7A}"/>
            </a:ext>
          </a:extLst>
        </p:cNvPr>
        <p:cNvGrpSpPr/>
        <p:nvPr/>
      </p:nvGrpSpPr>
      <p:grpSpPr>
        <a:xfrm>
          <a:off x="0" y="0"/>
          <a:ext cx="0" cy="0"/>
          <a:chOff x="0" y="0"/>
          <a:chExt cx="0" cy="0"/>
        </a:xfrm>
      </p:grpSpPr>
      <p:pic>
        <p:nvPicPr>
          <p:cNvPr id="8" name="Picture 7" descr="A screenshot of a Notebook LM summary">
            <a:extLst>
              <a:ext uri="{FF2B5EF4-FFF2-40B4-BE49-F238E27FC236}">
                <a16:creationId xmlns:a16="http://schemas.microsoft.com/office/drawing/2014/main" id="{1458DAD9-DB36-19C6-1984-493F8BB466C8}"/>
              </a:ext>
            </a:extLst>
          </p:cNvPr>
          <p:cNvPicPr>
            <a:picLocks noChangeAspect="1"/>
          </p:cNvPicPr>
          <p:nvPr/>
        </p:nvPicPr>
        <p:blipFill>
          <a:blip r:embed="rId4">
            <a:extLst>
              <a:ext uri="{28A0092B-C50C-407E-A947-70E740481C1C}">
                <a14:useLocalDpi xmlns:a14="http://schemas.microsoft.com/office/drawing/2010/main" val="0"/>
              </a:ext>
            </a:extLst>
          </a:blip>
          <a:srcRect l="26560"/>
          <a:stretch/>
        </p:blipFill>
        <p:spPr>
          <a:xfrm>
            <a:off x="279699" y="258652"/>
            <a:ext cx="7195258" cy="5077141"/>
          </a:xfrm>
          <a:prstGeom prst="rect">
            <a:avLst/>
          </a:prstGeom>
        </p:spPr>
      </p:pic>
      <p:pic>
        <p:nvPicPr>
          <p:cNvPr id="12" name="Picture 11" descr="Screenshot of a mindmap from Notebook LM showing several layers of a content breakdown">
            <a:extLst>
              <a:ext uri="{FF2B5EF4-FFF2-40B4-BE49-F238E27FC236}">
                <a16:creationId xmlns:a16="http://schemas.microsoft.com/office/drawing/2014/main" id="{2B2691F3-1A37-8983-CBC9-24A0458A86E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258652"/>
            <a:ext cx="12192000" cy="6284536"/>
          </a:xfrm>
          <a:prstGeom prst="rect">
            <a:avLst/>
          </a:prstGeom>
        </p:spPr>
      </p:pic>
      <p:sp>
        <p:nvSpPr>
          <p:cNvPr id="2" name="Title 1">
            <a:extLst>
              <a:ext uri="{FF2B5EF4-FFF2-40B4-BE49-F238E27FC236}">
                <a16:creationId xmlns:a16="http://schemas.microsoft.com/office/drawing/2014/main" id="{FA10699B-F344-63A9-120E-ED4E90B234BF}"/>
              </a:ext>
            </a:extLst>
          </p:cNvPr>
          <p:cNvSpPr>
            <a:spLocks noGrp="1"/>
          </p:cNvSpPr>
          <p:nvPr>
            <p:ph type="title"/>
          </p:nvPr>
        </p:nvSpPr>
        <p:spPr>
          <a:xfrm>
            <a:off x="848958" y="-630047"/>
            <a:ext cx="10515600" cy="718942"/>
          </a:xfrm>
        </p:spPr>
        <p:txBody>
          <a:bodyPr/>
          <a:lstStyle/>
          <a:p>
            <a:r>
              <a:rPr lang="en-US" dirty="0"/>
              <a:t>Notebook LM results</a:t>
            </a:r>
          </a:p>
        </p:txBody>
      </p:sp>
    </p:spTree>
    <p:extLst>
      <p:ext uri="{BB962C8B-B14F-4D97-AF65-F5344CB8AC3E}">
        <p14:creationId xmlns:p14="http://schemas.microsoft.com/office/powerpoint/2010/main" val="1717801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75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426A965E-0ED3-5851-F771-BB92BA57845F}"/>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B1090C85-E9A4-9224-4461-65F1D96D950F}"/>
              </a:ext>
            </a:extLst>
          </p:cNvPr>
          <p:cNvSpPr txBox="1">
            <a:spLocks noGrp="1"/>
          </p:cNvSpPr>
          <p:nvPr>
            <p:ph type="title" idx="4294967295"/>
          </p:nvPr>
        </p:nvSpPr>
        <p:spPr>
          <a:xfrm>
            <a:off x="838199" y="812298"/>
            <a:ext cx="8836743" cy="1325563"/>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Roboto" panose="02000000000000000000" pitchFamily="2" charset="0"/>
                <a:ea typeface="Roboto" panose="02000000000000000000" pitchFamily="2" charset="0"/>
                <a:cs typeface="+mj-cs"/>
              </a:rPr>
              <a:t>Pulling it all Together</a:t>
            </a:r>
          </a:p>
        </p:txBody>
      </p:sp>
      <p:sp>
        <p:nvSpPr>
          <p:cNvPr id="3" name="TextBox 2">
            <a:extLst>
              <a:ext uri="{FF2B5EF4-FFF2-40B4-BE49-F238E27FC236}">
                <a16:creationId xmlns:a16="http://schemas.microsoft.com/office/drawing/2014/main" id="{6ED29073-56CD-B1C6-B917-0D6ADE9DF93E}"/>
              </a:ext>
            </a:extLst>
          </p:cNvPr>
          <p:cNvSpPr txBox="1"/>
          <p:nvPr/>
        </p:nvSpPr>
        <p:spPr>
          <a:xfrm>
            <a:off x="838198" y="1992470"/>
            <a:ext cx="7466704" cy="1785104"/>
          </a:xfrm>
          <a:prstGeom prst="rect">
            <a:avLst/>
          </a:prstGeom>
          <a:noFill/>
          <a:effectLst>
            <a:softEdge rad="0"/>
          </a:effectLst>
        </p:spPr>
        <p:txBody>
          <a:bodyPr wrap="square">
            <a:spAutoFit/>
          </a:bodyPr>
          <a:lstStyle/>
          <a:p>
            <a:r>
              <a:rPr lang="en-US" sz="2200" dirty="0">
                <a:solidFill>
                  <a:schemeClr val="bg1"/>
                </a:solidFill>
                <a:latin typeface="Roboto" panose="02000000000000000000" pitchFamily="2" charset="0"/>
                <a:ea typeface="Roboto" panose="02000000000000000000" pitchFamily="2" charset="0"/>
              </a:rPr>
              <a:t>Review my notes and create a one-minute script that provides a summary of key topics and lessons learned at  the TACCM Conference.</a:t>
            </a:r>
          </a:p>
          <a:p>
            <a:endParaRPr lang="en-US" sz="2200" dirty="0">
              <a:solidFill>
                <a:schemeClr val="bg1"/>
              </a:solidFill>
              <a:latin typeface="Roboto" panose="02000000000000000000" pitchFamily="2" charset="0"/>
              <a:ea typeface="Roboto" panose="02000000000000000000" pitchFamily="2" charset="0"/>
            </a:endParaRPr>
          </a:p>
          <a:p>
            <a:r>
              <a:rPr lang="en-US" sz="2200" dirty="0">
                <a:solidFill>
                  <a:schemeClr val="bg1"/>
                </a:solidFill>
                <a:latin typeface="Roboto" panose="02000000000000000000" pitchFamily="2" charset="0"/>
                <a:ea typeface="Roboto" panose="02000000000000000000" pitchFamily="2" charset="0"/>
              </a:rPr>
              <a:t>Upload script to HeyGen.com </a:t>
            </a:r>
          </a:p>
        </p:txBody>
      </p:sp>
    </p:spTree>
    <p:extLst>
      <p:ext uri="{BB962C8B-B14F-4D97-AF65-F5344CB8AC3E}">
        <p14:creationId xmlns:p14="http://schemas.microsoft.com/office/powerpoint/2010/main" val="147821894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DCB69A4D-53FA-A0F8-1C20-D5D810BA22D0}"/>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2C7E0F92-2C9B-8750-DABC-DF0857D89271}"/>
              </a:ext>
            </a:extLst>
          </p:cNvPr>
          <p:cNvSpPr txBox="1">
            <a:spLocks noGrp="1"/>
          </p:cNvSpPr>
          <p:nvPr>
            <p:ph type="title" idx="4294967295"/>
          </p:nvPr>
        </p:nvSpPr>
        <p:spPr>
          <a:xfrm>
            <a:off x="493955" y="2393672"/>
            <a:ext cx="8836743" cy="1325563"/>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Roboto" panose="02000000000000000000" pitchFamily="2" charset="0"/>
                <a:ea typeface="Roboto" panose="02000000000000000000" pitchFamily="2" charset="0"/>
                <a:cs typeface="+mj-cs"/>
              </a:rPr>
              <a:t>Questions? Ideas? Concerns?</a:t>
            </a:r>
          </a:p>
        </p:txBody>
      </p:sp>
    </p:spTree>
    <p:extLst>
      <p:ext uri="{BB962C8B-B14F-4D97-AF65-F5344CB8AC3E}">
        <p14:creationId xmlns:p14="http://schemas.microsoft.com/office/powerpoint/2010/main" val="336956402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EDD08F-2E56-EAAC-2C8C-4EAEBC5C1D0C}"/>
            </a:ext>
          </a:extLst>
        </p:cNvPr>
        <p:cNvGrpSpPr/>
        <p:nvPr/>
      </p:nvGrpSpPr>
      <p:grpSpPr>
        <a:xfrm>
          <a:off x="0" y="0"/>
          <a:ext cx="0" cy="0"/>
          <a:chOff x="0" y="0"/>
          <a:chExt cx="0" cy="0"/>
        </a:xfrm>
      </p:grpSpPr>
      <p:pic>
        <p:nvPicPr>
          <p:cNvPr id="4" name="Picture 3" descr="Jonathan Blundell">
            <a:extLst>
              <a:ext uri="{FF2B5EF4-FFF2-40B4-BE49-F238E27FC236}">
                <a16:creationId xmlns:a16="http://schemas.microsoft.com/office/drawing/2014/main" id="{D67456E8-CB0C-0F8E-CFB3-F46C7765DA30}"/>
              </a:ext>
            </a:extLst>
          </p:cNvPr>
          <p:cNvPicPr>
            <a:picLocks noChangeAspect="1"/>
          </p:cNvPicPr>
          <p:nvPr/>
        </p:nvPicPr>
        <p:blipFill>
          <a:blip r:embed="rId2"/>
          <a:srcRect l="216" r="216"/>
          <a:stretch/>
        </p:blipFill>
        <p:spPr>
          <a:xfrm>
            <a:off x="1002051" y="1260969"/>
            <a:ext cx="1820916" cy="1828800"/>
          </a:xfrm>
          <a:prstGeom prst="ellipse">
            <a:avLst/>
          </a:prstGeom>
        </p:spPr>
      </p:pic>
      <p:sp>
        <p:nvSpPr>
          <p:cNvPr id="5" name="TextBox 4">
            <a:extLst>
              <a:ext uri="{FF2B5EF4-FFF2-40B4-BE49-F238E27FC236}">
                <a16:creationId xmlns:a16="http://schemas.microsoft.com/office/drawing/2014/main" id="{FAD7C24B-0959-9294-F033-27D8DA1EB6EA}"/>
              </a:ext>
            </a:extLst>
          </p:cNvPr>
          <p:cNvSpPr txBox="1">
            <a:spLocks noChangeArrowheads="1"/>
          </p:cNvSpPr>
          <p:nvPr/>
        </p:nvSpPr>
        <p:spPr bwMode="auto">
          <a:xfrm>
            <a:off x="3214942" y="1205873"/>
            <a:ext cx="8631238" cy="3662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US" altLang="en-US" sz="3600" b="1" dirty="0">
                <a:solidFill>
                  <a:schemeClr val="bg1"/>
                </a:solidFill>
                <a:latin typeface="Roboto" panose="02000000000000000000" pitchFamily="2" charset="0"/>
                <a:ea typeface="Roboto" panose="02000000000000000000" pitchFamily="2" charset="0"/>
                <a:cs typeface="Calibri"/>
              </a:rPr>
              <a:t>Jonathan Blundell</a:t>
            </a:r>
          </a:p>
          <a:p>
            <a:pPr>
              <a:lnSpc>
                <a:spcPct val="100000"/>
              </a:lnSpc>
              <a:spcBef>
                <a:spcPct val="0"/>
              </a:spcBef>
              <a:buFontTx/>
              <a:buNone/>
            </a:pPr>
            <a:r>
              <a:rPr lang="en-US" altLang="en-US" dirty="0">
                <a:solidFill>
                  <a:schemeClr val="bg1"/>
                </a:solidFill>
                <a:latin typeface="Roboto" panose="02000000000000000000" pitchFamily="2" charset="0"/>
                <a:ea typeface="Roboto" panose="02000000000000000000" pitchFamily="2" charset="0"/>
                <a:cs typeface="Open Sans" pitchFamily="2" charset="0"/>
              </a:rPr>
              <a:t>Senior Director, Digital Experience</a:t>
            </a:r>
          </a:p>
          <a:p>
            <a:pPr>
              <a:lnSpc>
                <a:spcPct val="100000"/>
              </a:lnSpc>
              <a:spcBef>
                <a:spcPct val="0"/>
              </a:spcBef>
              <a:buFontTx/>
              <a:buNone/>
            </a:pPr>
            <a:r>
              <a:rPr lang="en-US" altLang="en-US" dirty="0">
                <a:solidFill>
                  <a:schemeClr val="bg1"/>
                </a:solidFill>
                <a:latin typeface="Roboto" panose="02000000000000000000" pitchFamily="2" charset="0"/>
                <a:ea typeface="Roboto" panose="02000000000000000000" pitchFamily="2" charset="0"/>
                <a:cs typeface="Open Sans" pitchFamily="2" charset="0"/>
              </a:rPr>
              <a:t>Dallas College</a:t>
            </a:r>
          </a:p>
          <a:p>
            <a:pPr>
              <a:lnSpc>
                <a:spcPct val="100000"/>
              </a:lnSpc>
              <a:spcBef>
                <a:spcPct val="0"/>
              </a:spcBef>
              <a:buFontTx/>
              <a:buNone/>
            </a:pPr>
            <a:r>
              <a:rPr lang="en-US" altLang="en-US" dirty="0">
                <a:solidFill>
                  <a:schemeClr val="bg1"/>
                </a:solidFill>
                <a:latin typeface="Roboto" panose="02000000000000000000" pitchFamily="2" charset="0"/>
                <a:ea typeface="Roboto" panose="02000000000000000000" pitchFamily="2" charset="0"/>
                <a:cs typeface="Open Sans" pitchFamily="2" charset="0"/>
              </a:rPr>
              <a:t>jblundell@dallascollege.edu</a:t>
            </a:r>
          </a:p>
          <a:p>
            <a:pPr>
              <a:lnSpc>
                <a:spcPct val="100000"/>
              </a:lnSpc>
              <a:spcBef>
                <a:spcPct val="0"/>
              </a:spcBef>
              <a:buFontTx/>
              <a:buNone/>
            </a:pPr>
            <a:r>
              <a:rPr lang="en-US" b="0" i="0" dirty="0">
                <a:solidFill>
                  <a:schemeClr val="bg1"/>
                </a:solidFill>
                <a:effectLst/>
                <a:latin typeface="Roboto" panose="02000000000000000000" pitchFamily="2" charset="0"/>
                <a:ea typeface="Roboto" panose="02000000000000000000" pitchFamily="2" charset="0"/>
                <a:cs typeface="Open Sans" pitchFamily="2" charset="0"/>
              </a:rPr>
              <a:t>linkedin.com/in/jdblundell/</a:t>
            </a:r>
          </a:p>
          <a:p>
            <a:pPr>
              <a:lnSpc>
                <a:spcPct val="100000"/>
              </a:lnSpc>
              <a:spcBef>
                <a:spcPct val="0"/>
              </a:spcBef>
              <a:buFontTx/>
              <a:buNone/>
            </a:pPr>
            <a:r>
              <a:rPr lang="en-US" altLang="en-US" dirty="0">
                <a:solidFill>
                  <a:schemeClr val="bg1"/>
                </a:solidFill>
                <a:latin typeface="Roboto" panose="02000000000000000000" pitchFamily="2" charset="0"/>
                <a:ea typeface="Roboto" panose="02000000000000000000" pitchFamily="2" charset="0"/>
                <a:cs typeface="Open Sans" pitchFamily="2" charset="0"/>
              </a:rPr>
              <a:t>TACCM.org/Slack</a:t>
            </a:r>
          </a:p>
          <a:p>
            <a:pPr>
              <a:lnSpc>
                <a:spcPct val="100000"/>
              </a:lnSpc>
              <a:spcBef>
                <a:spcPct val="0"/>
              </a:spcBef>
              <a:buFontTx/>
              <a:buNone/>
            </a:pPr>
            <a:endParaRPr lang="en-US" altLang="en-US" dirty="0">
              <a:solidFill>
                <a:schemeClr val="bg1"/>
              </a:solidFill>
              <a:latin typeface="Roboto" panose="02000000000000000000" pitchFamily="2" charset="0"/>
              <a:ea typeface="Roboto" panose="02000000000000000000" pitchFamily="2" charset="0"/>
              <a:cs typeface="Open Sans" pitchFamily="2" charset="0"/>
            </a:endParaRPr>
          </a:p>
          <a:p>
            <a:pPr>
              <a:lnSpc>
                <a:spcPct val="100000"/>
              </a:lnSpc>
              <a:spcBef>
                <a:spcPct val="0"/>
              </a:spcBef>
              <a:buFontTx/>
              <a:buNone/>
            </a:pPr>
            <a:r>
              <a:rPr lang="en-US" altLang="en-US" dirty="0">
                <a:solidFill>
                  <a:schemeClr val="bg1"/>
                </a:solidFill>
                <a:latin typeface="Roboto" panose="02000000000000000000" pitchFamily="2" charset="0"/>
                <a:ea typeface="Roboto" panose="02000000000000000000" pitchFamily="2" charset="0"/>
                <a:cs typeface="Open Sans" pitchFamily="2" charset="0"/>
              </a:rPr>
              <a:t>jdblundell.github.io/taccm-ai</a:t>
            </a:r>
          </a:p>
        </p:txBody>
      </p:sp>
      <p:sp>
        <p:nvSpPr>
          <p:cNvPr id="2" name="Title 1">
            <a:extLst>
              <a:ext uri="{FF2B5EF4-FFF2-40B4-BE49-F238E27FC236}">
                <a16:creationId xmlns:a16="http://schemas.microsoft.com/office/drawing/2014/main" id="{C87BED57-D5B9-27FA-5A27-F435437DD767}"/>
              </a:ext>
            </a:extLst>
          </p:cNvPr>
          <p:cNvSpPr>
            <a:spLocks noGrp="1"/>
          </p:cNvSpPr>
          <p:nvPr>
            <p:ph type="title"/>
          </p:nvPr>
        </p:nvSpPr>
        <p:spPr>
          <a:xfrm>
            <a:off x="838200" y="-1325563"/>
            <a:ext cx="10515600" cy="1325563"/>
          </a:xfrm>
        </p:spPr>
        <p:txBody>
          <a:bodyPr vert="horz" lIns="91440" tIns="45720" rIns="91440" bIns="45720" rtlCol="0" anchor="b">
            <a:normAutofit/>
          </a:bodyPr>
          <a:lstStyle/>
          <a:p>
            <a:r>
              <a:rPr lang="en-US" dirty="0"/>
              <a:t>Jonathan </a:t>
            </a:r>
            <a:r>
              <a:rPr lang="en-US" dirty="0" err="1"/>
              <a:t>Blunell</a:t>
            </a:r>
            <a:r>
              <a:rPr lang="en-US" dirty="0"/>
              <a:t> contact info</a:t>
            </a:r>
          </a:p>
        </p:txBody>
      </p:sp>
    </p:spTree>
    <p:extLst>
      <p:ext uri="{BB962C8B-B14F-4D97-AF65-F5344CB8AC3E}">
        <p14:creationId xmlns:p14="http://schemas.microsoft.com/office/powerpoint/2010/main" val="14899820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descr="Robot with a name badge that has a number of typos, also the Dallas College logo is incorrect.">
            <a:extLst>
              <a:ext uri="{FF2B5EF4-FFF2-40B4-BE49-F238E27FC236}">
                <a16:creationId xmlns:a16="http://schemas.microsoft.com/office/drawing/2014/main" id="{B159D310-E3CC-BBD4-7CC9-11689A24E669}"/>
              </a:ext>
            </a:extLst>
          </p:cNvPr>
          <p:cNvSpPr/>
          <p:nvPr/>
        </p:nvSpPr>
        <p:spPr>
          <a:xfrm>
            <a:off x="0" y="0"/>
            <a:ext cx="12192000" cy="6968836"/>
          </a:xfrm>
          <a:prstGeom prst="rect">
            <a:avLst/>
          </a:prstGeom>
          <a:gradFill flip="none" rotWithShape="1">
            <a:gsLst>
              <a:gs pos="78000">
                <a:srgbClr val="0B5A97"/>
              </a:gs>
              <a:gs pos="0">
                <a:srgbClr val="002F63"/>
              </a:gs>
              <a:gs pos="100000">
                <a:srgbClr val="084884"/>
              </a:gs>
            </a:gsLst>
            <a:lin ang="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Content Placeholder 13" descr="A robot holding a notepad">
            <a:extLst>
              <a:ext uri="{FF2B5EF4-FFF2-40B4-BE49-F238E27FC236}">
                <a16:creationId xmlns:a16="http://schemas.microsoft.com/office/drawing/2014/main" id="{CF79D60D-6402-9501-DD40-EF87D806DBB2}"/>
              </a:ext>
            </a:extLst>
          </p:cNvPr>
          <p:cNvPicPr>
            <a:picLocks noGrp="1" noChangeAspect="1"/>
          </p:cNvPicPr>
          <p:nvPr>
            <p:ph idx="1"/>
          </p:nvPr>
        </p:nvPicPr>
        <p:blipFill>
          <a:blip r:embed="rId2"/>
          <a:stretch>
            <a:fillRect/>
          </a:stretch>
        </p:blipFill>
        <p:spPr>
          <a:xfrm>
            <a:off x="1738746" y="0"/>
            <a:ext cx="10453254" cy="6968836"/>
          </a:xfrm>
        </p:spPr>
      </p:pic>
      <p:sp>
        <p:nvSpPr>
          <p:cNvPr id="2" name="Title 1">
            <a:extLst>
              <a:ext uri="{FF2B5EF4-FFF2-40B4-BE49-F238E27FC236}">
                <a16:creationId xmlns:a16="http://schemas.microsoft.com/office/drawing/2014/main" id="{9F4A05EA-D5D0-0231-7788-89608C0DBDF1}"/>
              </a:ext>
            </a:extLst>
          </p:cNvPr>
          <p:cNvSpPr>
            <a:spLocks noGrp="1"/>
          </p:cNvSpPr>
          <p:nvPr>
            <p:ph type="title"/>
          </p:nvPr>
        </p:nvSpPr>
        <p:spPr>
          <a:xfrm>
            <a:off x="493956" y="2311642"/>
            <a:ext cx="10515600" cy="1325563"/>
          </a:xfrm>
        </p:spPr>
        <p:txBody>
          <a:bodyPr/>
          <a:lstStyle/>
          <a:p>
            <a:r>
              <a:rPr lang="en-US" b="1" dirty="0">
                <a:solidFill>
                  <a:schemeClr val="bg1"/>
                </a:solidFill>
                <a:latin typeface="Roboto" panose="02000000000000000000" pitchFamily="2" charset="0"/>
                <a:ea typeface="Roboto" panose="02000000000000000000" pitchFamily="2" charset="0"/>
              </a:rPr>
              <a:t>Rule #1:</a:t>
            </a:r>
            <a:br>
              <a:rPr lang="en-US" b="1" dirty="0">
                <a:solidFill>
                  <a:schemeClr val="bg1"/>
                </a:solidFill>
                <a:latin typeface="Roboto" panose="02000000000000000000" pitchFamily="2" charset="0"/>
                <a:ea typeface="Roboto" panose="02000000000000000000" pitchFamily="2" charset="0"/>
              </a:rPr>
            </a:br>
            <a:r>
              <a:rPr lang="en-US" b="1" dirty="0">
                <a:solidFill>
                  <a:schemeClr val="bg1"/>
                </a:solidFill>
                <a:latin typeface="Roboto" panose="02000000000000000000" pitchFamily="2" charset="0"/>
                <a:ea typeface="Roboto" panose="02000000000000000000" pitchFamily="2" charset="0"/>
              </a:rPr>
              <a:t>AI Doesn’t Always Get It Right</a:t>
            </a:r>
          </a:p>
        </p:txBody>
      </p:sp>
      <p:sp>
        <p:nvSpPr>
          <p:cNvPr id="10" name="Arrow: Right 9">
            <a:extLst>
              <a:ext uri="{FF2B5EF4-FFF2-40B4-BE49-F238E27FC236}">
                <a16:creationId xmlns:a16="http://schemas.microsoft.com/office/drawing/2014/main" id="{51373AC9-3788-A3EB-3F75-756356999F96}"/>
              </a:ext>
              <a:ext uri="{C183D7F6-B498-43B3-948B-1728B52AA6E4}">
                <adec:decorative xmlns:adec="http://schemas.microsoft.com/office/drawing/2017/decorative" val="1"/>
              </a:ext>
            </a:extLst>
          </p:cNvPr>
          <p:cNvSpPr/>
          <p:nvPr/>
        </p:nvSpPr>
        <p:spPr>
          <a:xfrm>
            <a:off x="6096000" y="4440778"/>
            <a:ext cx="2086984" cy="806824"/>
          </a:xfrm>
          <a:prstGeom prst="rightArrow">
            <a:avLst/>
          </a:prstGeom>
          <a:solidFill>
            <a:srgbClr val="FFFF00"/>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0E887337-B186-1093-A369-62F98D3E0A8B}"/>
              </a:ext>
            </a:extLst>
          </p:cNvPr>
          <p:cNvSpPr txBox="1"/>
          <p:nvPr/>
        </p:nvSpPr>
        <p:spPr>
          <a:xfrm>
            <a:off x="9757186" y="53790"/>
            <a:ext cx="2311851" cy="369332"/>
          </a:xfrm>
          <a:prstGeom prst="rect">
            <a:avLst/>
          </a:prstGeom>
          <a:noFill/>
        </p:spPr>
        <p:txBody>
          <a:bodyPr wrap="none" rtlCol="0">
            <a:spAutoFit/>
          </a:bodyPr>
          <a:lstStyle/>
          <a:p>
            <a:r>
              <a:rPr lang="en-US" dirty="0">
                <a:solidFill>
                  <a:schemeClr val="bg1"/>
                </a:solidFill>
                <a:latin typeface="Roboto" panose="02000000000000000000" pitchFamily="2" charset="0"/>
                <a:ea typeface="Roboto" panose="02000000000000000000" pitchFamily="2" charset="0"/>
              </a:rPr>
              <a:t>*AI Generated Image</a:t>
            </a:r>
          </a:p>
        </p:txBody>
      </p:sp>
      <p:sp>
        <p:nvSpPr>
          <p:cNvPr id="17" name="Arrow: Right 16">
            <a:extLst>
              <a:ext uri="{FF2B5EF4-FFF2-40B4-BE49-F238E27FC236}">
                <a16:creationId xmlns:a16="http://schemas.microsoft.com/office/drawing/2014/main" id="{FD71D72B-1388-56AF-9EC5-A9E735AA22C5}"/>
              </a:ext>
              <a:ext uri="{C183D7F6-B498-43B3-948B-1728B52AA6E4}">
                <adec:decorative xmlns:adec="http://schemas.microsoft.com/office/drawing/2017/decorative" val="1"/>
              </a:ext>
            </a:extLst>
          </p:cNvPr>
          <p:cNvSpPr/>
          <p:nvPr/>
        </p:nvSpPr>
        <p:spPr>
          <a:xfrm rot="1499355">
            <a:off x="363967" y="4899608"/>
            <a:ext cx="2086984" cy="806824"/>
          </a:xfrm>
          <a:prstGeom prst="rightArrow">
            <a:avLst/>
          </a:prstGeom>
          <a:solidFill>
            <a:srgbClr val="FFFF00"/>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455357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E8907B-210B-237D-9C47-D74FD06329D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6CE4BC5-192B-87E9-7025-E52A26B2DAD8}"/>
              </a:ext>
            </a:extLst>
          </p:cNvPr>
          <p:cNvSpPr>
            <a:spLocks noGrp="1"/>
          </p:cNvSpPr>
          <p:nvPr>
            <p:ph type="title"/>
          </p:nvPr>
        </p:nvSpPr>
        <p:spPr>
          <a:xfrm>
            <a:off x="493956" y="2214820"/>
            <a:ext cx="10515600" cy="2077478"/>
          </a:xfrm>
        </p:spPr>
        <p:txBody>
          <a:bodyPr>
            <a:normAutofit/>
          </a:bodyPr>
          <a:lstStyle/>
          <a:p>
            <a:r>
              <a:rPr lang="en-US" b="1" dirty="0">
                <a:solidFill>
                  <a:schemeClr val="bg1"/>
                </a:solidFill>
                <a:latin typeface="Roboto" panose="02000000000000000000" pitchFamily="2" charset="0"/>
                <a:ea typeface="Roboto" panose="02000000000000000000" pitchFamily="2" charset="0"/>
              </a:rPr>
              <a:t>Rule #2:</a:t>
            </a:r>
            <a:br>
              <a:rPr lang="en-US" b="1" dirty="0">
                <a:solidFill>
                  <a:schemeClr val="bg1"/>
                </a:solidFill>
                <a:latin typeface="Roboto" panose="02000000000000000000" pitchFamily="2" charset="0"/>
                <a:ea typeface="Roboto" panose="02000000000000000000" pitchFamily="2" charset="0"/>
              </a:rPr>
            </a:br>
            <a:r>
              <a:rPr lang="en-US" b="1" dirty="0">
                <a:solidFill>
                  <a:schemeClr val="bg1"/>
                </a:solidFill>
                <a:latin typeface="Roboto" panose="02000000000000000000" pitchFamily="2" charset="0"/>
                <a:ea typeface="Roboto" panose="02000000000000000000" pitchFamily="2" charset="0"/>
              </a:rPr>
              <a:t>The AI tools you use today are</a:t>
            </a:r>
            <a:br>
              <a:rPr lang="en-US" b="1" dirty="0">
                <a:solidFill>
                  <a:schemeClr val="bg1"/>
                </a:solidFill>
                <a:latin typeface="Roboto" panose="02000000000000000000" pitchFamily="2" charset="0"/>
                <a:ea typeface="Roboto" panose="02000000000000000000" pitchFamily="2" charset="0"/>
              </a:rPr>
            </a:br>
            <a:r>
              <a:rPr lang="en-US" b="1" dirty="0">
                <a:solidFill>
                  <a:schemeClr val="bg1"/>
                </a:solidFill>
                <a:latin typeface="Roboto" panose="02000000000000000000" pitchFamily="2" charset="0"/>
                <a:ea typeface="Roboto" panose="02000000000000000000" pitchFamily="2" charset="0"/>
              </a:rPr>
              <a:t>the worst they’ll ever be.</a:t>
            </a:r>
          </a:p>
        </p:txBody>
      </p:sp>
    </p:spTree>
    <p:extLst>
      <p:ext uri="{BB962C8B-B14F-4D97-AF65-F5344CB8AC3E}">
        <p14:creationId xmlns:p14="http://schemas.microsoft.com/office/powerpoint/2010/main" val="4046057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326A2B-9374-6CED-57EF-00CEF4769E0D}"/>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4085AA2C-7733-76C9-19CD-7F994EC61A1B}"/>
              </a:ext>
            </a:extLst>
          </p:cNvPr>
          <p:cNvSpPr txBox="1">
            <a:spLocks noGrp="1"/>
          </p:cNvSpPr>
          <p:nvPr>
            <p:ph type="title" idx="4294967295"/>
          </p:nvPr>
        </p:nvSpPr>
        <p:spPr>
          <a:xfrm>
            <a:off x="838199" y="812298"/>
            <a:ext cx="6978445" cy="1325563"/>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Roboto" panose="02000000000000000000" pitchFamily="2" charset="0"/>
                <a:ea typeface="Roboto" panose="02000000000000000000" pitchFamily="2" charset="0"/>
                <a:cs typeface="+mj-cs"/>
              </a:rPr>
              <a:t>This Presentation is Not … </a:t>
            </a:r>
          </a:p>
        </p:txBody>
      </p:sp>
      <p:sp>
        <p:nvSpPr>
          <p:cNvPr id="5" name="Content Placeholder 2">
            <a:extLst>
              <a:ext uri="{FF2B5EF4-FFF2-40B4-BE49-F238E27FC236}">
                <a16:creationId xmlns:a16="http://schemas.microsoft.com/office/drawing/2014/main" id="{2D1C397C-3A68-0084-B6AB-68A59F3B9A21}"/>
              </a:ext>
            </a:extLst>
          </p:cNvPr>
          <p:cNvSpPr txBox="1">
            <a:spLocks/>
          </p:cNvSpPr>
          <p:nvPr/>
        </p:nvSpPr>
        <p:spPr>
          <a:xfrm>
            <a:off x="838199" y="2159598"/>
            <a:ext cx="7411066" cy="27663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solidFill>
                  <a:schemeClr val="bg1"/>
                </a:solidFill>
                <a:latin typeface="Roboto" panose="02000000000000000000" pitchFamily="2" charset="0"/>
                <a:ea typeface="Roboto" panose="02000000000000000000" pitchFamily="2" charset="0"/>
              </a:rPr>
              <a:t>A bashing of interns or work-study students</a:t>
            </a:r>
          </a:p>
          <a:p>
            <a:pPr marL="0" indent="0">
              <a:buFont typeface="Arial" panose="020B0604020202020204" pitchFamily="34" charset="0"/>
              <a:buNone/>
            </a:pPr>
            <a:r>
              <a:rPr lang="en-US" dirty="0">
                <a:solidFill>
                  <a:schemeClr val="bg1"/>
                </a:solidFill>
                <a:latin typeface="Roboto" panose="02000000000000000000" pitchFamily="2" charset="0"/>
                <a:ea typeface="Roboto" panose="02000000000000000000" pitchFamily="2" charset="0"/>
              </a:rPr>
              <a:t>An ethics lesson on AI</a:t>
            </a:r>
          </a:p>
          <a:p>
            <a:pPr marL="0" indent="0">
              <a:buFont typeface="Arial" panose="020B0604020202020204" pitchFamily="34" charset="0"/>
              <a:buNone/>
            </a:pPr>
            <a:r>
              <a:rPr lang="en-US" dirty="0">
                <a:solidFill>
                  <a:schemeClr val="bg1"/>
                </a:solidFill>
                <a:latin typeface="Roboto" panose="02000000000000000000" pitchFamily="2" charset="0"/>
                <a:ea typeface="Roboto" panose="02000000000000000000" pitchFamily="2" charset="0"/>
              </a:rPr>
              <a:t>A complete how-to on AI</a:t>
            </a:r>
          </a:p>
          <a:p>
            <a:pPr marL="0" indent="0">
              <a:buFont typeface="Arial" panose="020B0604020202020204" pitchFamily="34" charset="0"/>
              <a:buNone/>
            </a:pPr>
            <a:r>
              <a:rPr lang="en-US" dirty="0">
                <a:solidFill>
                  <a:schemeClr val="bg1"/>
                </a:solidFill>
                <a:latin typeface="Roboto" panose="02000000000000000000" pitchFamily="2" charset="0"/>
                <a:ea typeface="Roboto" panose="02000000000000000000" pitchFamily="2" charset="0"/>
              </a:rPr>
              <a:t>A sales pitch on a bunch of expensive tools you’ll have to buy</a:t>
            </a:r>
          </a:p>
        </p:txBody>
      </p:sp>
    </p:spTree>
    <p:extLst>
      <p:ext uri="{BB962C8B-B14F-4D97-AF65-F5344CB8AC3E}">
        <p14:creationId xmlns:p14="http://schemas.microsoft.com/office/powerpoint/2010/main" val="18301951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2A82CB-3A0C-65BF-42A8-FD28196A4457}"/>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B104F915-4FB2-5936-5B53-48AF10DD9188}"/>
              </a:ext>
            </a:extLst>
          </p:cNvPr>
          <p:cNvSpPr txBox="1">
            <a:spLocks noGrp="1"/>
          </p:cNvSpPr>
          <p:nvPr>
            <p:ph type="title" idx="4294967295"/>
          </p:nvPr>
        </p:nvSpPr>
        <p:spPr>
          <a:xfrm>
            <a:off x="838199" y="812298"/>
            <a:ext cx="8836743" cy="1325563"/>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Roboto" panose="02000000000000000000" pitchFamily="2" charset="0"/>
                <a:ea typeface="Roboto" panose="02000000000000000000" pitchFamily="2" charset="0"/>
                <a:cs typeface="+mj-cs"/>
              </a:rPr>
              <a:t>Why compare AI to an Intern?</a:t>
            </a:r>
          </a:p>
        </p:txBody>
      </p:sp>
      <p:sp>
        <p:nvSpPr>
          <p:cNvPr id="5" name="Content Placeholder 2">
            <a:extLst>
              <a:ext uri="{FF2B5EF4-FFF2-40B4-BE49-F238E27FC236}">
                <a16:creationId xmlns:a16="http://schemas.microsoft.com/office/drawing/2014/main" id="{15DCC7BC-C64E-37B2-F19B-1EFB4423067B}"/>
              </a:ext>
            </a:extLst>
          </p:cNvPr>
          <p:cNvSpPr txBox="1">
            <a:spLocks/>
          </p:cNvSpPr>
          <p:nvPr/>
        </p:nvSpPr>
        <p:spPr>
          <a:xfrm>
            <a:off x="838199" y="2159598"/>
            <a:ext cx="7411066" cy="27663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solidFill>
                  <a:schemeClr val="bg1"/>
                </a:solidFill>
                <a:latin typeface="Roboto" panose="02000000000000000000" pitchFamily="2" charset="0"/>
                <a:ea typeface="Roboto" panose="02000000000000000000" pitchFamily="2" charset="0"/>
              </a:rPr>
              <a:t>Interns fill in gaps around the office</a:t>
            </a:r>
          </a:p>
          <a:p>
            <a:pPr marL="0" indent="0">
              <a:buFont typeface="Arial" panose="020B0604020202020204" pitchFamily="34" charset="0"/>
              <a:buNone/>
            </a:pPr>
            <a:r>
              <a:rPr lang="en-US" dirty="0">
                <a:solidFill>
                  <a:schemeClr val="bg1"/>
                </a:solidFill>
                <a:latin typeface="Roboto" panose="02000000000000000000" pitchFamily="2" charset="0"/>
                <a:ea typeface="Roboto" panose="02000000000000000000" pitchFamily="2" charset="0"/>
              </a:rPr>
              <a:t>They lack context and experience</a:t>
            </a:r>
          </a:p>
          <a:p>
            <a:pPr marL="0" indent="0">
              <a:buNone/>
            </a:pPr>
            <a:r>
              <a:rPr lang="en-US" dirty="0">
                <a:solidFill>
                  <a:schemeClr val="bg1"/>
                </a:solidFill>
                <a:latin typeface="Roboto" panose="02000000000000000000" pitchFamily="2" charset="0"/>
                <a:ea typeface="Roboto" panose="02000000000000000000" pitchFamily="2" charset="0"/>
              </a:rPr>
              <a:t>They can do amazing work when given proper instructions</a:t>
            </a:r>
          </a:p>
        </p:txBody>
      </p:sp>
    </p:spTree>
    <p:extLst>
      <p:ext uri="{BB962C8B-B14F-4D97-AF65-F5344CB8AC3E}">
        <p14:creationId xmlns:p14="http://schemas.microsoft.com/office/powerpoint/2010/main" val="15912231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F7EC9C-322A-2531-FC0A-38BB7AF3C39E}"/>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7EE8DE7A-9488-A62C-85FB-4F0CDAAA1D69}"/>
              </a:ext>
            </a:extLst>
          </p:cNvPr>
          <p:cNvSpPr txBox="1">
            <a:spLocks noGrp="1"/>
          </p:cNvSpPr>
          <p:nvPr>
            <p:ph type="title" idx="4294967295"/>
          </p:nvPr>
        </p:nvSpPr>
        <p:spPr>
          <a:xfrm>
            <a:off x="300317" y="0"/>
            <a:ext cx="8836743" cy="1325563"/>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Roboto" panose="02000000000000000000" pitchFamily="2" charset="0"/>
                <a:ea typeface="Roboto" panose="02000000000000000000" pitchFamily="2" charset="0"/>
                <a:cs typeface="+mj-cs"/>
              </a:rPr>
              <a:t>Action Figures in Action</a:t>
            </a:r>
          </a:p>
        </p:txBody>
      </p:sp>
      <p:pic>
        <p:nvPicPr>
          <p:cNvPr id="3" name="Picture 2" descr="Illustration of a figurine">
            <a:extLst>
              <a:ext uri="{FF2B5EF4-FFF2-40B4-BE49-F238E27FC236}">
                <a16:creationId xmlns:a16="http://schemas.microsoft.com/office/drawing/2014/main" id="{0ED78553-8AEC-E79F-F8BB-EC0924A8D01F}"/>
              </a:ext>
            </a:extLst>
          </p:cNvPr>
          <p:cNvPicPr>
            <a:picLocks noChangeAspect="1"/>
          </p:cNvPicPr>
          <p:nvPr/>
        </p:nvPicPr>
        <p:blipFill>
          <a:blip r:embed="rId3"/>
          <a:stretch>
            <a:fillRect/>
          </a:stretch>
        </p:blipFill>
        <p:spPr>
          <a:xfrm>
            <a:off x="593464" y="1090556"/>
            <a:ext cx="2768694" cy="4153042"/>
          </a:xfrm>
          <a:prstGeom prst="rect">
            <a:avLst/>
          </a:prstGeom>
          <a:effectLst>
            <a:outerShdw blurRad="50800" dist="38100" dir="2700000" algn="tl" rotWithShape="0">
              <a:prstClr val="black">
                <a:alpha val="40000"/>
              </a:prstClr>
            </a:outerShdw>
          </a:effectLst>
        </p:spPr>
      </p:pic>
      <p:pic>
        <p:nvPicPr>
          <p:cNvPr id="7" name="Picture 6" descr="AI generated action figure that says DX Advocate">
            <a:extLst>
              <a:ext uri="{FF2B5EF4-FFF2-40B4-BE49-F238E27FC236}">
                <a16:creationId xmlns:a16="http://schemas.microsoft.com/office/drawing/2014/main" id="{628D0145-C896-63AE-D737-9A967822223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55309" y="1090556"/>
            <a:ext cx="2768695" cy="4153043"/>
          </a:xfrm>
          <a:prstGeom prst="rect">
            <a:avLst/>
          </a:prstGeom>
          <a:effectLst>
            <a:outerShdw blurRad="50800" dist="38100" dir="2700000" algn="tl" rotWithShape="0">
              <a:prstClr val="black">
                <a:alpha val="40000"/>
              </a:prstClr>
            </a:outerShdw>
          </a:effectLst>
        </p:spPr>
      </p:pic>
      <p:pic>
        <p:nvPicPr>
          <p:cNvPr id="11" name="Picture 10" descr="Funco pop of a DX advocate, the figurine has a sweater with DX on it.">
            <a:extLst>
              <a:ext uri="{FF2B5EF4-FFF2-40B4-BE49-F238E27FC236}">
                <a16:creationId xmlns:a16="http://schemas.microsoft.com/office/drawing/2014/main" id="{D8E87D4F-EC20-3713-C5C0-5A4C60C6F81F}"/>
              </a:ext>
            </a:extLst>
          </p:cNvPr>
          <p:cNvPicPr>
            <a:picLocks noChangeAspect="1"/>
          </p:cNvPicPr>
          <p:nvPr/>
        </p:nvPicPr>
        <p:blipFill>
          <a:blip r:embed="rId5"/>
          <a:srcRect l="7689" r="6592"/>
          <a:stretch/>
        </p:blipFill>
        <p:spPr>
          <a:xfrm>
            <a:off x="5715649" y="2089541"/>
            <a:ext cx="2048747" cy="2390079"/>
          </a:xfrm>
          <a:prstGeom prst="rect">
            <a:avLst/>
          </a:prstGeom>
          <a:effectLst>
            <a:outerShdw blurRad="50800" dist="38100" dir="2700000" algn="tl" rotWithShape="0">
              <a:prstClr val="black">
                <a:alpha val="40000"/>
              </a:prstClr>
            </a:outerShdw>
          </a:effectLst>
        </p:spPr>
      </p:pic>
      <p:pic>
        <p:nvPicPr>
          <p:cNvPr id="13" name="Picture 12" descr="Figurine of College Leaders Series Justin Lonon Chancellor of Dallas College">
            <a:extLst>
              <a:ext uri="{FF2B5EF4-FFF2-40B4-BE49-F238E27FC236}">
                <a16:creationId xmlns:a16="http://schemas.microsoft.com/office/drawing/2014/main" id="{ACE2824D-6E77-4030-9902-608AB5A040EC}"/>
              </a:ext>
            </a:extLst>
          </p:cNvPr>
          <p:cNvPicPr>
            <a:picLocks noChangeAspect="1"/>
          </p:cNvPicPr>
          <p:nvPr/>
        </p:nvPicPr>
        <p:blipFill>
          <a:blip r:embed="rId6"/>
          <a:stretch>
            <a:fillRect/>
          </a:stretch>
        </p:blipFill>
        <p:spPr>
          <a:xfrm>
            <a:off x="5146637" y="4048558"/>
            <a:ext cx="1593386" cy="2390079"/>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537053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750"/>
                                        <p:tgtEl>
                                          <p:spTgt spid="3"/>
                                        </p:tgtEl>
                                      </p:cBhvr>
                                    </p:animEffect>
                                  </p:childTnLst>
                                </p:cTn>
                              </p:par>
                            </p:childTnLst>
                          </p:cTn>
                        </p:par>
                        <p:par>
                          <p:cTn id="8" fill="hold">
                            <p:stCondLst>
                              <p:cond delay="750"/>
                            </p:stCondLst>
                            <p:childTnLst>
                              <p:par>
                                <p:cTn id="9" presetID="10"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750"/>
                                        <p:tgtEl>
                                          <p:spTgt spid="7"/>
                                        </p:tgtEl>
                                      </p:cBhvr>
                                    </p:animEffect>
                                  </p:childTnLst>
                                </p:cTn>
                              </p:par>
                            </p:childTnLst>
                          </p:cTn>
                        </p:par>
                        <p:par>
                          <p:cTn id="12" fill="hold">
                            <p:stCondLst>
                              <p:cond delay="1500"/>
                            </p:stCondLst>
                            <p:childTnLst>
                              <p:par>
                                <p:cTn id="13" presetID="10" presetClass="entr" presetSubtype="0" fill="hold"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750"/>
                                        <p:tgtEl>
                                          <p:spTgt spid="11"/>
                                        </p:tgtEl>
                                      </p:cBhvr>
                                    </p:animEffect>
                                  </p:childTnLst>
                                </p:cTn>
                              </p:par>
                            </p:childTnLst>
                          </p:cTn>
                        </p:par>
                        <p:par>
                          <p:cTn id="16" fill="hold">
                            <p:stCondLst>
                              <p:cond delay="2250"/>
                            </p:stCondLst>
                            <p:childTnLst>
                              <p:par>
                                <p:cTn id="17" presetID="10" presetClass="entr" presetSubtype="0" fill="hold" nodeType="after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75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772CF3AC-7602-68A9-BA3B-860FECD04E61}"/>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3AC0D897-9761-4CBD-DEA9-F7648D3644BC}"/>
              </a:ext>
            </a:extLst>
          </p:cNvPr>
          <p:cNvSpPr txBox="1">
            <a:spLocks noGrp="1"/>
          </p:cNvSpPr>
          <p:nvPr>
            <p:ph type="title" idx="4294967295"/>
          </p:nvPr>
        </p:nvSpPr>
        <p:spPr>
          <a:xfrm>
            <a:off x="838199" y="812298"/>
            <a:ext cx="8836743" cy="1325563"/>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Roboto" panose="02000000000000000000" pitchFamily="2" charset="0"/>
                <a:ea typeface="Roboto" panose="02000000000000000000" pitchFamily="2" charset="0"/>
                <a:cs typeface="+mj-cs"/>
              </a:rPr>
              <a:t>Action Figure Prompt</a:t>
            </a:r>
          </a:p>
        </p:txBody>
      </p:sp>
      <p:sp>
        <p:nvSpPr>
          <p:cNvPr id="3" name="TextBox 2">
            <a:extLst>
              <a:ext uri="{FF2B5EF4-FFF2-40B4-BE49-F238E27FC236}">
                <a16:creationId xmlns:a16="http://schemas.microsoft.com/office/drawing/2014/main" id="{42CC5BDB-6F13-5A6B-3B20-C4FA3CBF3D7B}"/>
              </a:ext>
            </a:extLst>
          </p:cNvPr>
          <p:cNvSpPr txBox="1"/>
          <p:nvPr/>
        </p:nvSpPr>
        <p:spPr>
          <a:xfrm>
            <a:off x="838198" y="1992470"/>
            <a:ext cx="7466704" cy="4154984"/>
          </a:xfrm>
          <a:prstGeom prst="rect">
            <a:avLst/>
          </a:prstGeom>
          <a:noFill/>
          <a:effectLst>
            <a:softEdge rad="0"/>
          </a:effectLst>
        </p:spPr>
        <p:txBody>
          <a:bodyPr wrap="square">
            <a:spAutoFit/>
          </a:bodyPr>
          <a:lstStyle/>
          <a:p>
            <a:r>
              <a:rPr lang="en-US" sz="2200" dirty="0">
                <a:solidFill>
                  <a:schemeClr val="bg1"/>
                </a:solidFill>
                <a:latin typeface="Roboto" panose="02000000000000000000" pitchFamily="2" charset="0"/>
                <a:ea typeface="Roboto" panose="02000000000000000000" pitchFamily="2" charset="0"/>
              </a:rPr>
              <a:t>Create a </a:t>
            </a:r>
            <a:r>
              <a:rPr lang="en-US" sz="2200" dirty="0" err="1">
                <a:solidFill>
                  <a:schemeClr val="bg1"/>
                </a:solidFill>
                <a:latin typeface="Roboto" panose="02000000000000000000" pitchFamily="2" charset="0"/>
                <a:ea typeface="Roboto" panose="02000000000000000000" pitchFamily="2" charset="0"/>
              </a:rPr>
              <a:t>Funco</a:t>
            </a:r>
            <a:r>
              <a:rPr lang="en-US" sz="2200" dirty="0">
                <a:solidFill>
                  <a:schemeClr val="bg1"/>
                </a:solidFill>
                <a:latin typeface="Roboto" panose="02000000000000000000" pitchFamily="2" charset="0"/>
                <a:ea typeface="Roboto" panose="02000000000000000000" pitchFamily="2" charset="0"/>
              </a:rPr>
              <a:t> pop figurine of the person in this photo. The action figure should be full-figure and displayed in its original blister pack packaging. On top of the box is the name of the toy 'DX Advocate' across a single line of text. In the blister pack packaging, next to the figure, show the toy's accessories, including a laptop, a WCAG guideline booklet, a UX Design book, an AP Stylebook, and a coffee mug labeled 'Alt Text Matters'. Include a large “DX” logo on the figurines shirt. There should be a label on the corner of the box that says 'Inclusive Design Edition’. </a:t>
            </a:r>
          </a:p>
          <a:p>
            <a:r>
              <a:rPr lang="en-US" sz="2200" b="1" dirty="0">
                <a:solidFill>
                  <a:schemeClr val="bg1"/>
                </a:solidFill>
                <a:latin typeface="Roboto" panose="02000000000000000000" pitchFamily="2" charset="0"/>
                <a:ea typeface="Roboto" panose="02000000000000000000" pitchFamily="2" charset="0"/>
              </a:rPr>
              <a:t>This figure should look like a premium collector's item and everything should be inside the plastic!</a:t>
            </a:r>
          </a:p>
        </p:txBody>
      </p:sp>
    </p:spTree>
    <p:extLst>
      <p:ext uri="{BB962C8B-B14F-4D97-AF65-F5344CB8AC3E}">
        <p14:creationId xmlns:p14="http://schemas.microsoft.com/office/powerpoint/2010/main" val="82695737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449</TotalTime>
  <Words>1729</Words>
  <Application>Microsoft Office PowerPoint</Application>
  <PresentationFormat>Widescreen</PresentationFormat>
  <Paragraphs>153</Paragraphs>
  <Slides>39</Slides>
  <Notes>33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39</vt:i4>
      </vt:variant>
    </vt:vector>
  </HeadingPairs>
  <TitlesOfParts>
    <vt:vector size="44" baseType="lpstr">
      <vt:lpstr>Aptos</vt:lpstr>
      <vt:lpstr>Aptos Display</vt:lpstr>
      <vt:lpstr>Arial</vt:lpstr>
      <vt:lpstr>Roboto</vt:lpstr>
      <vt:lpstr>Office Theme</vt:lpstr>
      <vt:lpstr>Can the bots get me coffee yet?</vt:lpstr>
      <vt:lpstr>Jonathan Blundell</vt:lpstr>
      <vt:lpstr>Judgement Free Zone</vt:lpstr>
      <vt:lpstr>Rule #1: AI Doesn’t Always Get It Right</vt:lpstr>
      <vt:lpstr>Rule #2: The AI tools you use today are the worst they’ll ever be.</vt:lpstr>
      <vt:lpstr>This Presentation is Not … </vt:lpstr>
      <vt:lpstr>Why compare AI to an Intern?</vt:lpstr>
      <vt:lpstr>Action Figures in Action</vt:lpstr>
      <vt:lpstr>Action Figure Prompt</vt:lpstr>
      <vt:lpstr>How Can We Use AI at Work?</vt:lpstr>
      <vt:lpstr>Generating Ideas</vt:lpstr>
      <vt:lpstr>Generating Ideas  Responses</vt:lpstr>
      <vt:lpstr>Proofing for Tone and Voice</vt:lpstr>
      <vt:lpstr>Proofing for Tone  and Voice Results</vt:lpstr>
      <vt:lpstr>Generating Content</vt:lpstr>
      <vt:lpstr>Generating Content Response</vt:lpstr>
      <vt:lpstr>Repetitive Tasks</vt:lpstr>
      <vt:lpstr>Coding</vt:lpstr>
      <vt:lpstr>Coding From Scratch</vt:lpstr>
      <vt:lpstr>Coding From Scratch Results</vt:lpstr>
      <vt:lpstr>Analysis</vt:lpstr>
      <vt:lpstr>Deeper Analysis</vt:lpstr>
      <vt:lpstr>Deeper Analysis Results</vt:lpstr>
      <vt:lpstr>Analysis and Simplifying Ideas</vt:lpstr>
      <vt:lpstr>Simplifying Ideas</vt:lpstr>
      <vt:lpstr>MailedIt</vt:lpstr>
      <vt:lpstr>Conflict Resolution</vt:lpstr>
      <vt:lpstr>Strengthening Ideas</vt:lpstr>
      <vt:lpstr>Setting Goals</vt:lpstr>
      <vt:lpstr>Setting Team Goals</vt:lpstr>
      <vt:lpstr>Competitive Analysis</vt:lpstr>
      <vt:lpstr>Competitive Analysis Response</vt:lpstr>
      <vt:lpstr>Training and Support</vt:lpstr>
      <vt:lpstr>Training and Validation</vt:lpstr>
      <vt:lpstr>Google Notebook LM</vt:lpstr>
      <vt:lpstr>Notebook LM results</vt:lpstr>
      <vt:lpstr>Pulling it all Together</vt:lpstr>
      <vt:lpstr>Questions? Ideas? Concerns?</vt:lpstr>
      <vt:lpstr>Jonathan Blunell contact info</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Jonathan Blundell</dc:creator>
  <cp:lastModifiedBy>Jonathan Blundell</cp:lastModifiedBy>
  <cp:revision>6</cp:revision>
  <dcterms:created xsi:type="dcterms:W3CDTF">2025-05-25T04:15:58Z</dcterms:created>
  <dcterms:modified xsi:type="dcterms:W3CDTF">2025-06-09T03:11:52Z</dcterms:modified>
</cp:coreProperties>
</file>